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59" r:id="rId4"/>
    <p:sldId id="258" r:id="rId5"/>
    <p:sldId id="266" r:id="rId6"/>
    <p:sldId id="264" r:id="rId7"/>
    <p:sldId id="265" r:id="rId8"/>
    <p:sldId id="267" r:id="rId9"/>
    <p:sldId id="268" r:id="rId10"/>
    <p:sldId id="274" r:id="rId11"/>
    <p:sldId id="273" r:id="rId12"/>
    <p:sldId id="269" r:id="rId13"/>
    <p:sldId id="272" r:id="rId14"/>
    <p:sldId id="277" r:id="rId15"/>
    <p:sldId id="278" r:id="rId16"/>
    <p:sldId id="276" r:id="rId17"/>
    <p:sldId id="275" r:id="rId18"/>
    <p:sldId id="279" r:id="rId19"/>
    <p:sldId id="280" r:id="rId20"/>
  </p:sldIdLst>
  <p:sldSz cx="12192000" cy="6858000"/>
  <p:notesSz cx="7104063" cy="10234613"/>
  <p:embeddedFontLst>
    <p:embeddedFont>
      <p:font typeface="宋体" panose="02010600030101010101" pitchFamily="2" charset="-122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mbria Math" panose="02040503050406030204" pitchFamily="18" charset="0"/>
      <p:regular r:id="rId28"/>
    </p:embeddedFont>
    <p:embeddedFont>
      <p:font typeface="DejaVu Math TeX Gyre" panose="02000503000000000000" pitchFamily="2" charset="0"/>
      <p:regular r:id="rId2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91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25" autoAdjust="0"/>
    <p:restoredTop sz="89320"/>
  </p:normalViewPr>
  <p:slideViewPr>
    <p:cSldViewPr snapToGrid="0" showGuides="1">
      <p:cViewPr varScale="1">
        <p:scale>
          <a:sx n="114" d="100"/>
          <a:sy n="114" d="100"/>
        </p:scale>
        <p:origin x="1360" y="168"/>
      </p:cViewPr>
      <p:guideLst>
        <p:guide orient="horz" pos="2160"/>
        <p:guide pos="391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20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19973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99891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83760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37589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88888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3840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2022/4/18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2022/4/18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jpe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0.png"/><Relationship Id="rId4" Type="http://schemas.openxmlformats.org/officeDocument/2006/relationships/image" Target="../media/image3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69390"/>
            <a:ext cx="12192000" cy="287147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FC429E92-9F76-D334-1506-619116C7ED22}"/>
              </a:ext>
            </a:extLst>
          </p:cNvPr>
          <p:cNvGrpSpPr/>
          <p:nvPr/>
        </p:nvGrpSpPr>
        <p:grpSpPr>
          <a:xfrm>
            <a:off x="-37034" y="1501864"/>
            <a:ext cx="12229034" cy="5011737"/>
            <a:chOff x="-37034" y="923131"/>
            <a:chExt cx="12229034" cy="5011737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D5241194-A842-3795-D641-61C6D754531D}"/>
                </a:ext>
              </a:extLst>
            </p:cNvPr>
            <p:cNvGrpSpPr/>
            <p:nvPr/>
          </p:nvGrpSpPr>
          <p:grpSpPr>
            <a:xfrm>
              <a:off x="227314" y="923131"/>
              <a:ext cx="11964686" cy="5011737"/>
              <a:chOff x="0" y="922338"/>
              <a:chExt cx="11964686" cy="5011737"/>
            </a:xfrm>
          </p:grpSpPr>
          <p:pic>
            <p:nvPicPr>
              <p:cNvPr id="2050" name="Picture 2" descr="preview">
                <a:extLst>
                  <a:ext uri="{FF2B5EF4-FFF2-40B4-BE49-F238E27FC236}">
                    <a16:creationId xmlns:a16="http://schemas.microsoft.com/office/drawing/2014/main" id="{497105D7-9D7E-4047-63A8-551ED64CAC7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1865"/>
              <a:stretch/>
            </p:blipFill>
            <p:spPr bwMode="auto">
              <a:xfrm>
                <a:off x="0" y="922338"/>
                <a:ext cx="11964686" cy="50117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" name="图片 3">
                <a:extLst>
                  <a:ext uri="{FF2B5EF4-FFF2-40B4-BE49-F238E27FC236}">
                    <a16:creationId xmlns:a16="http://schemas.microsoft.com/office/drawing/2014/main" id="{2A9D01E6-2D91-FEC4-A555-334C90ABB5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454666" y="5104434"/>
                <a:ext cx="2432533" cy="523915"/>
              </a:xfrm>
              <a:prstGeom prst="rect">
                <a:avLst/>
              </a:prstGeom>
            </p:spPr>
          </p:pic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728B0F34-24F7-046B-E257-4D712F7AC7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7314" y="2106431"/>
              <a:ext cx="926132" cy="330200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C273819A-A8B3-8F4C-AA73-8C66286AF10C}"/>
                </a:ext>
              </a:extLst>
            </p:cNvPr>
            <p:cNvSpPr txBox="1"/>
            <p:nvPr/>
          </p:nvSpPr>
          <p:spPr>
            <a:xfrm>
              <a:off x="-37034" y="2071706"/>
              <a:ext cx="12483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Confounding</a:t>
              </a:r>
              <a:endParaRPr kumimoji="1" lang="zh-CN" altLang="en-US" sz="1600" dirty="0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26C582E2-CFF0-9CFC-F46C-BA47DCC20D01}"/>
              </a:ext>
            </a:extLst>
          </p:cNvPr>
          <p:cNvSpPr/>
          <p:nvPr/>
        </p:nvSpPr>
        <p:spPr>
          <a:xfrm>
            <a:off x="549378" y="382262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dirty="0">
                <a:latin typeface="+mj-lt"/>
                <a:ea typeface="+mj-ea"/>
                <a:cs typeface="+mj-cs"/>
              </a:rPr>
              <a:t>前置知识</a:t>
            </a:r>
          </a:p>
        </p:txBody>
      </p:sp>
    </p:spTree>
    <p:extLst>
      <p:ext uri="{BB962C8B-B14F-4D97-AF65-F5344CB8AC3E}">
        <p14:creationId xmlns:p14="http://schemas.microsoft.com/office/powerpoint/2010/main" val="1045993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51A0788F-B095-139C-0377-792636B70591}"/>
              </a:ext>
            </a:extLst>
          </p:cNvPr>
          <p:cNvGrpSpPr/>
          <p:nvPr/>
        </p:nvGrpSpPr>
        <p:grpSpPr>
          <a:xfrm>
            <a:off x="1082623" y="2649046"/>
            <a:ext cx="3531273" cy="2045993"/>
            <a:chOff x="1008400" y="3262632"/>
            <a:chExt cx="3531273" cy="2045993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B61F9535-C525-F92E-0669-7A28D203CAB2}"/>
                </a:ext>
              </a:extLst>
            </p:cNvPr>
            <p:cNvSpPr txBox="1"/>
            <p:nvPr/>
          </p:nvSpPr>
          <p:spPr>
            <a:xfrm>
              <a:off x="1544824" y="4503912"/>
              <a:ext cx="7503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/>
                <a:t>chain</a:t>
              </a:r>
              <a:endParaRPr kumimoji="1" lang="zh-CN" altLang="en-US" dirty="0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B0A75F9A-7641-D6F1-7355-A257EBC36561}"/>
                </a:ext>
              </a:extLst>
            </p:cNvPr>
            <p:cNvSpPr/>
            <p:nvPr/>
          </p:nvSpPr>
          <p:spPr>
            <a:xfrm>
              <a:off x="3355466" y="4503912"/>
              <a:ext cx="55649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zh-CN" dirty="0"/>
                <a:t>fork</a:t>
              </a:r>
              <a:endParaRPr kumimoji="1" lang="zh-CN" altLang="en-US" dirty="0"/>
            </a:p>
          </p:txBody>
        </p:sp>
        <p:pic>
          <p:nvPicPr>
            <p:cNvPr id="1030" name="Picture 6" descr="preview">
              <a:extLst>
                <a:ext uri="{FF2B5EF4-FFF2-40B4-BE49-F238E27FC236}">
                  <a16:creationId xmlns:a16="http://schemas.microsoft.com/office/drawing/2014/main" id="{DE15C180-24CD-5870-1509-51B92D979C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8400" y="3262632"/>
              <a:ext cx="3531273" cy="12212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0C0EA39C-2D1D-1EA6-55ED-2BF817EED2B9}"/>
                </a:ext>
              </a:extLst>
            </p:cNvPr>
            <p:cNvSpPr/>
            <p:nvPr/>
          </p:nvSpPr>
          <p:spPr>
            <a:xfrm>
              <a:off x="1365986" y="4939293"/>
              <a:ext cx="302198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zh-CN" altLang="en-US" dirty="0"/>
                <a:t>观测到</a:t>
              </a:r>
              <a:r>
                <a:rPr kumimoji="1" lang="en-US" altLang="zh-CN" dirty="0"/>
                <a:t>x</a:t>
              </a:r>
              <a:r>
                <a:rPr kumimoji="1" lang="en-US" altLang="zh-CN" baseline="-25000" dirty="0"/>
                <a:t>2</a:t>
              </a:r>
              <a:r>
                <a:rPr kumimoji="1" lang="zh-CN" altLang="en-US" dirty="0"/>
                <a:t>时，</a:t>
              </a:r>
              <a:r>
                <a:rPr kumimoji="1" lang="en-US" altLang="zh-CN" dirty="0"/>
                <a:t>x</a:t>
              </a:r>
              <a:r>
                <a:rPr kumimoji="1" lang="en-US" altLang="zh-CN" baseline="-25000" dirty="0"/>
                <a:t>1</a:t>
              </a:r>
              <a:r>
                <a:rPr kumimoji="1" lang="en-US" altLang="zh-CN" dirty="0"/>
                <a:t>,</a:t>
              </a:r>
              <a:r>
                <a:rPr kumimoji="1" lang="zh-CN" altLang="en-US" dirty="0"/>
                <a:t>  </a:t>
              </a:r>
              <a:r>
                <a:rPr kumimoji="1" lang="en-US" altLang="zh-CN" dirty="0"/>
                <a:t>x</a:t>
              </a:r>
              <a:r>
                <a:rPr kumimoji="1" lang="en-US" altLang="zh-CN" baseline="-25000" dirty="0"/>
                <a:t>3</a:t>
              </a:r>
              <a:r>
                <a:rPr kumimoji="1" lang="zh-CN" altLang="en-US" dirty="0"/>
                <a:t>条件独立</a:t>
              </a:r>
              <a:endParaRPr lang="zh-CN" altLang="en-US" dirty="0"/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F502DB9E-9EDA-E815-94F3-5BB236DF8A2C}"/>
              </a:ext>
            </a:extLst>
          </p:cNvPr>
          <p:cNvSpPr/>
          <p:nvPr/>
        </p:nvSpPr>
        <p:spPr>
          <a:xfrm>
            <a:off x="549378" y="382262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dirty="0">
                <a:latin typeface="+mj-lt"/>
                <a:ea typeface="+mj-ea"/>
                <a:cs typeface="+mj-cs"/>
              </a:rPr>
              <a:t>前置知识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45545B6-B488-6163-66D3-FB95C517C5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722" y="1151703"/>
            <a:ext cx="1473702" cy="122326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F0482CE-AD10-B94D-D88F-97963DF36D9E}"/>
              </a:ext>
            </a:extLst>
          </p:cNvPr>
          <p:cNvSpPr txBox="1"/>
          <p:nvPr/>
        </p:nvSpPr>
        <p:spPr>
          <a:xfrm>
            <a:off x="2774037" y="1125616"/>
            <a:ext cx="9417963" cy="875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/>
              <a:t>Confounding: 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/>
              <a:t>无法直接观测，对因果效应产生潜在影响（如</a:t>
            </a:r>
            <a:r>
              <a:rPr kumimoji="1" lang="zh-CN" altLang="en-US" b="1" u="sng" dirty="0"/>
              <a:t>年龄</a:t>
            </a:r>
            <a:r>
              <a:rPr kumimoji="1" lang="zh-CN" altLang="en-US" dirty="0"/>
              <a:t>影响药物效果，</a:t>
            </a:r>
            <a:r>
              <a:rPr kumimoji="1" lang="zh-CN" altLang="en-US" b="1" u="sng" dirty="0"/>
              <a:t>政治观念</a:t>
            </a:r>
            <a:r>
              <a:rPr kumimoji="1" lang="zh-CN" altLang="en-US" dirty="0"/>
              <a:t>影响疫苗意愿）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86F75CB-A30E-B0E5-0A87-129D2C884A31}"/>
              </a:ext>
            </a:extLst>
          </p:cNvPr>
          <p:cNvSpPr/>
          <p:nvPr/>
        </p:nvSpPr>
        <p:spPr>
          <a:xfrm>
            <a:off x="644578" y="2464380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/>
              <a:t>三种基本结构：</a:t>
            </a:r>
            <a:endParaRPr lang="zh-CN" altLang="en-US" dirty="0"/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E7FFF6A9-BF44-70CC-82E2-8A6E33AD0383}"/>
              </a:ext>
            </a:extLst>
          </p:cNvPr>
          <p:cNvGrpSpPr/>
          <p:nvPr/>
        </p:nvGrpSpPr>
        <p:grpSpPr>
          <a:xfrm>
            <a:off x="7382656" y="2833712"/>
            <a:ext cx="3190297" cy="1748819"/>
            <a:chOff x="7329405" y="2946220"/>
            <a:chExt cx="3190297" cy="1748819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60191E9E-4642-79C3-08A9-DEC7514078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15668" y="2946220"/>
              <a:ext cx="1777697" cy="1106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496E1B1D-64BB-BA0F-3584-0980EE91004B}"/>
                </a:ext>
              </a:extLst>
            </p:cNvPr>
            <p:cNvSpPr/>
            <p:nvPr/>
          </p:nvSpPr>
          <p:spPr>
            <a:xfrm>
              <a:off x="8465294" y="4052320"/>
              <a:ext cx="8784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" altLang="zh-CN" dirty="0"/>
                <a:t>collider</a:t>
              </a:r>
              <a:endParaRPr kumimoji="1" lang="zh-CN" altLang="en-US" dirty="0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E9ABD980-F397-8C2E-CDFB-1E008AFFACC6}"/>
                </a:ext>
              </a:extLst>
            </p:cNvPr>
            <p:cNvSpPr/>
            <p:nvPr/>
          </p:nvSpPr>
          <p:spPr>
            <a:xfrm>
              <a:off x="7329405" y="4325707"/>
              <a:ext cx="319029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zh-CN" altLang="en-US" dirty="0"/>
                <a:t>观测不到</a:t>
              </a:r>
              <a:r>
                <a:rPr kumimoji="1" lang="en-US" altLang="zh-CN" dirty="0"/>
                <a:t>x</a:t>
              </a:r>
              <a:r>
                <a:rPr kumimoji="1" lang="en-US" altLang="zh-CN" baseline="-25000" dirty="0"/>
                <a:t>2</a:t>
              </a:r>
              <a:r>
                <a:rPr kumimoji="1" lang="zh-CN" altLang="en-US" dirty="0"/>
                <a:t>时，</a:t>
              </a:r>
              <a:r>
                <a:rPr kumimoji="1" lang="en-US" altLang="zh-CN" dirty="0"/>
                <a:t>x</a:t>
              </a:r>
              <a:r>
                <a:rPr kumimoji="1" lang="en-US" altLang="zh-CN" baseline="-25000" dirty="0"/>
                <a:t>1</a:t>
              </a:r>
              <a:r>
                <a:rPr kumimoji="1" lang="en-US" altLang="zh-CN" dirty="0"/>
                <a:t>,</a:t>
              </a:r>
              <a:r>
                <a:rPr kumimoji="1" lang="zh-CN" altLang="en-US" dirty="0"/>
                <a:t>  </a:t>
              </a:r>
              <a:r>
                <a:rPr kumimoji="1" lang="en-US" altLang="zh-CN" dirty="0"/>
                <a:t>x</a:t>
              </a:r>
              <a:r>
                <a:rPr kumimoji="1" lang="en-US" altLang="zh-CN" baseline="-25000" dirty="0"/>
                <a:t>3</a:t>
              </a:r>
              <a:r>
                <a:rPr kumimoji="1" lang="zh-CN" altLang="en-US" dirty="0"/>
                <a:t>条件独立</a:t>
              </a:r>
              <a:endParaRPr lang="zh-CN" alt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9B211C6F-71B3-4377-E8DA-1328825D09B4}"/>
                  </a:ext>
                </a:extLst>
              </p:cNvPr>
              <p:cNvSpPr txBox="1"/>
              <p:nvPr/>
            </p:nvSpPr>
            <p:spPr>
              <a:xfrm>
                <a:off x="5690158" y="5299471"/>
                <a:ext cx="475752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zh-CN" b="0" i="0" smtClean="0">
                          <a:latin typeface="Cambria Math" panose="02040503050406030204" pitchFamily="18" charset="0"/>
                        </a:rPr>
                        <m:t>Average</m:t>
                      </m:r>
                      <m:r>
                        <a:rPr kumimoji="1" lang="en-US" altLang="zh-CN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kumimoji="1" lang="en-US" altLang="zh-CN" b="0" i="0" smtClean="0">
                          <a:latin typeface="Cambria Math" panose="02040503050406030204" pitchFamily="18" charset="0"/>
                        </a:rPr>
                        <m:t>Treatment</m:t>
                      </m:r>
                      <m:r>
                        <a:rPr kumimoji="1" lang="en-US" altLang="zh-CN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kumimoji="1" lang="en-US" altLang="zh-CN" b="0" i="0" smtClean="0">
                          <a:latin typeface="Cambria Math" panose="02040503050406030204" pitchFamily="18" charset="0"/>
                        </a:rPr>
                        <m:t>Effect</m:t>
                      </m:r>
                      <m:r>
                        <a:rPr kumimoji="1" lang="en-US" altLang="zh-CN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)−</m:t>
                      </m:r>
                      <m:sSub>
                        <m:sSub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9B211C6F-71B3-4377-E8DA-1328825D09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0158" y="5299471"/>
                <a:ext cx="4757521" cy="369332"/>
              </a:xfrm>
              <a:prstGeom prst="rect">
                <a:avLst/>
              </a:prstGeom>
              <a:blipFill>
                <a:blip r:embed="rId6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文本框 23">
            <a:extLst>
              <a:ext uri="{FF2B5EF4-FFF2-40B4-BE49-F238E27FC236}">
                <a16:creationId xmlns:a16="http://schemas.microsoft.com/office/drawing/2014/main" id="{AED3C499-FC3F-8DB8-A1C3-BF4040A566B0}"/>
              </a:ext>
            </a:extLst>
          </p:cNvPr>
          <p:cNvSpPr txBox="1"/>
          <p:nvPr/>
        </p:nvSpPr>
        <p:spPr>
          <a:xfrm>
            <a:off x="644578" y="5299471"/>
            <a:ext cx="4655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平均干涉效应：使用群体期望衡量干涉效果</a:t>
            </a:r>
          </a:p>
        </p:txBody>
      </p:sp>
    </p:spTree>
    <p:extLst>
      <p:ext uri="{BB962C8B-B14F-4D97-AF65-F5344CB8AC3E}">
        <p14:creationId xmlns:p14="http://schemas.microsoft.com/office/powerpoint/2010/main" val="3927080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283710" y="972185"/>
                <a:ext cx="7270115" cy="5321300"/>
              </a:xfrm>
            </p:spPr>
            <p:txBody>
              <a:bodyPr>
                <a:normAutofit/>
              </a:bodyPr>
              <a:lstStyle/>
              <a:p>
                <a:pPr marL="0" indent="0" fontAlgn="auto">
                  <a:lnSpc>
                    <a:spcPct val="150000"/>
                  </a:lnSpc>
                  <a:buNone/>
                </a:pPr>
                <a:r>
                  <a:rPr lang="zh-CN" altLang="en-US" sz="1800" b="1" dirty="0"/>
                  <a:t>社交网络的同伴影响：</a:t>
                </a:r>
                <a:r>
                  <a:rPr lang="zh-CN" altLang="en-US" sz="1800" dirty="0"/>
                  <a:t>如某人接种疫苗对其同伴接种意愿的影响</a:t>
                </a:r>
              </a:p>
              <a:p>
                <a:pPr marL="0" indent="0" fontAlgn="auto">
                  <a:lnSpc>
                    <a:spcPct val="150000"/>
                  </a:lnSpc>
                  <a:buNone/>
                </a:pPr>
                <a:r>
                  <a:rPr lang="zh-CN" altLang="en-US" sz="1800" dirty="0"/>
                  <a:t>对于网络中的每个个体</a:t>
                </a:r>
                <a:r>
                  <a:rPr lang="en-US" altLang="zh-CN" sz="1800" dirty="0"/>
                  <a:t> </a:t>
                </a:r>
                <a:r>
                  <a:rPr lang="en-US" altLang="zh-CN" sz="1800" i="1" dirty="0" err="1"/>
                  <a:t>i</a:t>
                </a:r>
                <a:r>
                  <a:rPr lang="zh-CN" altLang="en-US" sz="1800" dirty="0"/>
                  <a:t>，已知观察期开始时每个人的接种状态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 </m:t>
                        </m:r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𝑇</m:t>
                        </m:r>
                      </m:e>
                      <m:sub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和观察期结束的接种状态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 </m:t>
                        </m:r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𝑌</m:t>
                        </m:r>
                      </m:e>
                      <m:sub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，同时每个人还带有无法被观测的混淆变量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 </m:t>
                        </m:r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（种族，政治倾向，收入水平等）。</a:t>
                </a:r>
              </a:p>
              <a:p>
                <a:pPr marL="0" indent="0" fontAlgn="auto">
                  <a:lnSpc>
                    <a:spcPct val="150000"/>
                  </a:lnSpc>
                  <a:buNone/>
                </a:pPr>
                <a:r>
                  <a:rPr lang="zh-CN" altLang="en-US" sz="1800" b="1" dirty="0">
                    <a:latin typeface="DejaVu Math TeX Gyre" panose="02000503000000000000" charset="0"/>
                    <a:cs typeface="DejaVu Math TeX Gyre" panose="02000503000000000000" charset="0"/>
                  </a:rPr>
                  <a:t>同质性挑战：</a:t>
                </a:r>
                <a:r>
                  <a:rPr lang="zh-CN" altLang="en-US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当我们想估计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𝑇</m:t>
                        </m:r>
                      </m:e>
                      <m:sub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𝑖</m:t>
                        </m:r>
                      </m:sub>
                    </m:sSub>
                    <m:r>
                      <a:rPr lang="en-US" altLang="zh-CN" sz="1800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−&gt;</m:t>
                    </m:r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𝑌</m:t>
                        </m:r>
                      </m:e>
                      <m:sub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的因果效应，</a:t>
                </a:r>
                <a:r>
                  <a:rPr lang="en-US" altLang="zh-CN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 </a:t>
                </a:r>
                <a:r>
                  <a:rPr lang="zh-CN" altLang="en-US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必须以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𝐴</m:t>
                        </m:r>
                      </m:e>
                      <m:sub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zh-CN" altLang="en-US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（两人在社交网络中是否有关联）为条件。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 </m:t>
                        </m:r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𝑖</m:t>
                        </m:r>
                      </m:sub>
                    </m:sSub>
                    <m:r>
                      <a:rPr lang="en-US" altLang="zh-CN" sz="1800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,</m:t>
                    </m:r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 </m:t>
                        </m:r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与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𝐴</m:t>
                        </m:r>
                      </m:e>
                      <m:sub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zh-CN" altLang="en-US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形成对撞结构，进而可对因果效应的估计产生偏差。</a:t>
                </a:r>
              </a:p>
              <a:p>
                <a:pPr marL="0" indent="0" fontAlgn="auto">
                  <a:lnSpc>
                    <a:spcPct val="150000"/>
                  </a:lnSpc>
                  <a:buNone/>
                </a:pPr>
                <a:r>
                  <a:rPr lang="zh-CN" altLang="en-US" sz="1800" b="1" dirty="0">
                    <a:latin typeface="DejaVu Math TeX Gyre" panose="02000503000000000000" charset="0"/>
                    <a:cs typeface="DejaVu Math TeX Gyre" panose="02000503000000000000" charset="0"/>
                  </a:rPr>
                  <a:t>例子：</a:t>
                </a:r>
                <a:r>
                  <a:rPr lang="en-US" altLang="zh-CN" sz="1800" i="1" dirty="0" err="1">
                    <a:latin typeface="DejaVu Math TeX Gyre" panose="02000503000000000000" charset="0"/>
                    <a:cs typeface="DejaVu Math TeX Gyre" panose="02000503000000000000" charset="0"/>
                  </a:rPr>
                  <a:t>i</a:t>
                </a:r>
                <a:r>
                  <a:rPr lang="en-US" altLang="zh-CN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 </a:t>
                </a:r>
                <a:r>
                  <a:rPr lang="zh-CN" altLang="en-US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与</a:t>
                </a:r>
                <a:r>
                  <a:rPr lang="en-US" altLang="zh-CN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 </a:t>
                </a:r>
                <a:r>
                  <a:rPr lang="en-US" altLang="zh-CN" sz="1800" i="1" dirty="0">
                    <a:latin typeface="DejaVu Math TeX Gyre" panose="02000503000000000000" charset="0"/>
                    <a:cs typeface="DejaVu Math TeX Gyre" panose="02000503000000000000" charset="0"/>
                  </a:rPr>
                  <a:t>j</a:t>
                </a:r>
                <a:r>
                  <a:rPr lang="en-US" altLang="zh-CN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 </a:t>
                </a:r>
                <a:r>
                  <a:rPr lang="zh-CN" altLang="en-US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是朋友</a:t>
                </a:r>
                <a:r>
                  <a:rPr lang="en-US" altLang="zh-CN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𝐴</m:t>
                        </m:r>
                      </m:e>
                      <m:sub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altLang="zh-CN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=1)</a:t>
                </a:r>
                <a:r>
                  <a:rPr lang="zh-CN" altLang="en-US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，对</a:t>
                </a:r>
                <a:r>
                  <a:rPr lang="en-US" altLang="zh-CN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 </a:t>
                </a:r>
                <a:r>
                  <a:rPr lang="en-US" altLang="zh-CN" sz="1800" i="1" dirty="0" err="1">
                    <a:latin typeface="DejaVu Math TeX Gyre" panose="02000503000000000000" charset="0"/>
                    <a:cs typeface="DejaVu Math TeX Gyre" panose="02000503000000000000" charset="0"/>
                  </a:rPr>
                  <a:t>i</a:t>
                </a:r>
                <a:r>
                  <a:rPr lang="en-US" altLang="zh-CN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 </a:t>
                </a:r>
                <a:r>
                  <a:rPr lang="zh-CN" altLang="en-US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进行干预</a:t>
                </a:r>
                <a:r>
                  <a:rPr lang="en-US" altLang="zh-CN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do(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𝑇</m:t>
                        </m:r>
                      </m:e>
                      <m:sub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𝑖</m:t>
                        </m:r>
                      </m:sub>
                    </m:sSub>
                    <m:r>
                      <a:rPr lang="en-US" altLang="zh-CN" sz="1800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=1</m:t>
                    </m:r>
                  </m:oMath>
                </a14:m>
                <a:r>
                  <a:rPr lang="en-US" altLang="zh-CN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), </a:t>
                </a:r>
                <a:r>
                  <a:rPr lang="zh-CN" altLang="en-US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观测到同伴疫苗接种意愿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𝑌</m:t>
                        </m:r>
                      </m:e>
                      <m:sub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升高，我们无法得知是</a:t>
                </a:r>
                <a:r>
                  <a:rPr lang="en-US" altLang="zh-CN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 </a:t>
                </a:r>
                <a:r>
                  <a:rPr lang="en-US" altLang="zh-CN" sz="1800" i="1" dirty="0" err="1">
                    <a:latin typeface="DejaVu Math TeX Gyre" panose="02000503000000000000" charset="0"/>
                    <a:cs typeface="DejaVu Math TeX Gyre" panose="02000503000000000000" charset="0"/>
                  </a:rPr>
                  <a:t>i</a:t>
                </a:r>
                <a:r>
                  <a:rPr lang="en-US" altLang="zh-CN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 </a:t>
                </a:r>
                <a:r>
                  <a:rPr lang="zh-CN" altLang="en-US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与</a:t>
                </a:r>
                <a:r>
                  <a:rPr lang="en-US" altLang="zh-CN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 </a:t>
                </a:r>
                <a:r>
                  <a:rPr lang="en-US" altLang="zh-CN" sz="1800" i="1" dirty="0">
                    <a:latin typeface="DejaVu Math TeX Gyre" panose="02000503000000000000" charset="0"/>
                    <a:cs typeface="DejaVu Math TeX Gyre" panose="02000503000000000000" charset="0"/>
                  </a:rPr>
                  <a:t>j</a:t>
                </a:r>
                <a:r>
                  <a:rPr lang="en-US" altLang="zh-CN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 </a:t>
                </a:r>
                <a:r>
                  <a:rPr lang="zh-CN" altLang="en-US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的同伴效应</a:t>
                </a:r>
                <a:r>
                  <a:rPr lang="en-US" altLang="zh-CN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𝑇</m:t>
                        </m:r>
                      </m:e>
                      <m:sub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𝑖</m:t>
                        </m:r>
                      </m:sub>
                    </m:sSub>
                    <m:r>
                      <a:rPr lang="en-US" altLang="zh-CN" sz="1800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−&gt;</m:t>
                    </m:r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𝑌</m:t>
                        </m:r>
                      </m:e>
                      <m:sub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)</a:t>
                </a:r>
                <a:r>
                  <a:rPr lang="zh-CN" altLang="en-US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导致的疫苗意愿升高，还是因为</a:t>
                </a:r>
                <a:r>
                  <a:rPr lang="en-US" altLang="zh-CN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 </a:t>
                </a:r>
                <a:r>
                  <a:rPr lang="en-US" altLang="zh-CN" sz="1800" i="1" dirty="0" err="1">
                    <a:latin typeface="DejaVu Math TeX Gyre" panose="02000503000000000000" charset="0"/>
                    <a:cs typeface="DejaVu Math TeX Gyre" panose="02000503000000000000" charset="0"/>
                  </a:rPr>
                  <a:t>i</a:t>
                </a:r>
                <a:r>
                  <a:rPr lang="en-US" altLang="zh-CN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 </a:t>
                </a:r>
                <a:r>
                  <a:rPr lang="zh-CN" altLang="en-US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与</a:t>
                </a:r>
                <a:r>
                  <a:rPr lang="en-US" altLang="zh-CN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 </a:t>
                </a:r>
                <a:r>
                  <a:rPr lang="en-US" altLang="zh-CN" sz="1800" i="1" dirty="0">
                    <a:latin typeface="DejaVu Math TeX Gyre" panose="02000503000000000000" charset="0"/>
                    <a:cs typeface="DejaVu Math TeX Gyre" panose="02000503000000000000" charset="0"/>
                  </a:rPr>
                  <a:t>j </a:t>
                </a:r>
                <a:r>
                  <a:rPr lang="zh-CN" altLang="en-US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本来就有更高的疫苗意愿</a:t>
                </a:r>
                <a:r>
                  <a:rPr lang="en-US" altLang="zh-CN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(</a:t>
                </a:r>
                <a:r>
                  <a:rPr lang="zh-CN" altLang="en-US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如均为民主党人，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𝑖</m:t>
                        </m:r>
                      </m:sub>
                    </m:sSub>
                    <m:r>
                      <a:rPr lang="en-US" altLang="zh-CN" sz="1800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,</m:t>
                    </m:r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)</a:t>
                </a:r>
                <a:r>
                  <a:rPr lang="zh-CN" altLang="en-US" sz="1800" dirty="0">
                    <a:latin typeface="DejaVu Math TeX Gyre" panose="02000503000000000000" charset="0"/>
                    <a:cs typeface="DejaVu Math TeX Gyre" panose="02000503000000000000" charset="0"/>
                  </a:rPr>
                  <a:t>导致他们在社交网络中有关联。</a:t>
                </a:r>
              </a:p>
            </p:txBody>
          </p:sp>
        </mc:Choice>
        <mc:Fallback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83710" y="972185"/>
                <a:ext cx="7270115" cy="5321300"/>
              </a:xfrm>
              <a:blipFill>
                <a:blip r:embed="rId2"/>
                <a:stretch>
                  <a:fillRect l="-698" r="-5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问题引入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360" y="1985645"/>
            <a:ext cx="3176905" cy="32943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46A848DD-9AA9-4DE9-3E66-A99651B352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502" y="3720202"/>
            <a:ext cx="4673600" cy="14224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6FD7ABA-1618-21EA-54DB-EED94463BF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7190" y="1147061"/>
            <a:ext cx="5087726" cy="91235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8B2C368-7166-2B69-E174-CA421F029A08}"/>
              </a:ext>
            </a:extLst>
          </p:cNvPr>
          <p:cNvSpPr txBox="1"/>
          <p:nvPr/>
        </p:nvSpPr>
        <p:spPr>
          <a:xfrm>
            <a:off x="336799" y="1310851"/>
            <a:ext cx="1514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Estimand</a:t>
            </a:r>
            <a:r>
              <a:rPr kumimoji="1" lang="zh-CN" altLang="en-US" dirty="0"/>
              <a:t>定义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75251C96-202E-D4AD-A4AB-07898E25C1E7}"/>
                  </a:ext>
                </a:extLst>
              </p:cNvPr>
              <p:cNvSpPr txBox="1"/>
              <p:nvPr/>
            </p:nvSpPr>
            <p:spPr>
              <a:xfrm>
                <a:off x="7141580" y="849827"/>
                <a:ext cx="4257090" cy="12913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kumimoji="1" lang="zh-CN" altLang="en-US" dirty="0"/>
                  <a:t>研究问题为社交网络的同伴效应，除了每个人的干涉</a:t>
                </a:r>
                <a:r>
                  <a:rPr kumimoji="1" lang="en-US" altLang="zh-CN" dirty="0"/>
                  <a:t> </a:t>
                </a:r>
                <a:r>
                  <a:rPr kumimoji="1" lang="en-US" altLang="zh-CN" i="1" dirty="0"/>
                  <a:t>T</a:t>
                </a:r>
                <a:r>
                  <a:rPr kumimoji="1" lang="en-US" altLang="zh-CN" i="1" baseline="-25000" dirty="0"/>
                  <a:t>i </a:t>
                </a:r>
                <a:r>
                  <a:rPr kumimoji="1" lang="zh-CN" altLang="en-US" dirty="0"/>
                  <a:t>和混淆因子</a:t>
                </a:r>
                <a:r>
                  <a:rPr kumimoji="1" lang="en-US" altLang="zh-CN" dirty="0"/>
                  <a:t> </a:t>
                </a:r>
                <a:r>
                  <a:rPr kumimoji="1" lang="en-US" altLang="zh-CN" i="1" dirty="0"/>
                  <a:t>C</a:t>
                </a:r>
                <a:r>
                  <a:rPr kumimoji="1" lang="en-US" altLang="zh-CN" i="1" baseline="-25000" dirty="0"/>
                  <a:t>i </a:t>
                </a:r>
                <a:r>
                  <a:rPr kumimoji="1" lang="zh-CN" altLang="en-US" dirty="0"/>
                  <a:t>外，还需要考虑网络结构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kumimoji="1" lang="en-US" altLang="zh-CN" dirty="0"/>
                  <a:t>(</a:t>
                </a:r>
                <a:r>
                  <a:rPr kumimoji="1" lang="zh-CN" altLang="en-US" dirty="0"/>
                  <a:t>朋友关系</a:t>
                </a:r>
                <a:r>
                  <a:rPr kumimoji="1" lang="en-US" altLang="zh-CN" dirty="0"/>
                  <a:t>)</a:t>
                </a:r>
                <a:endParaRPr kumimoji="1" lang="zh-CN" altLang="en-US" dirty="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75251C96-202E-D4AD-A4AB-07898E25C1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41580" y="849827"/>
                <a:ext cx="4257090" cy="1291379"/>
              </a:xfrm>
              <a:prstGeom prst="rect">
                <a:avLst/>
              </a:prstGeom>
              <a:blipFill>
                <a:blip r:embed="rId5"/>
                <a:stretch>
                  <a:fillRect l="-1190" b="-679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B7E1EB6E-1DEF-58B7-AA8A-3EBC8E809850}"/>
                  </a:ext>
                </a:extLst>
              </p:cNvPr>
              <p:cNvSpPr txBox="1"/>
              <p:nvPr/>
            </p:nvSpPr>
            <p:spPr>
              <a:xfrm>
                <a:off x="359949" y="2625680"/>
                <a:ext cx="11470512" cy="8758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kumimoji="1" lang="zh-CN" altLang="en-US" b="1" dirty="0"/>
                  <a:t>问题</a:t>
                </a:r>
                <a:r>
                  <a:rPr kumimoji="1" lang="zh-CN" altLang="en-US" dirty="0"/>
                  <a:t>：</a:t>
                </a:r>
                <a:r>
                  <a:rPr kumimoji="1" lang="el-GR" altLang="zh-CN" i="1" dirty="0"/>
                  <a:t>ψ</a:t>
                </a:r>
                <a:r>
                  <a:rPr kumimoji="1" lang="en" altLang="zh-CN" i="1" baseline="-25000" dirty="0"/>
                  <a:t>n </a:t>
                </a:r>
                <a:r>
                  <a:rPr kumimoji="1" lang="zh-CN" altLang="en-US" dirty="0"/>
                  <a:t>以混淆变量</a:t>
                </a:r>
                <a:r>
                  <a:rPr kumimoji="1" lang="en-US" altLang="zh-CN" i="1" dirty="0"/>
                  <a:t>C</a:t>
                </a:r>
                <a:r>
                  <a:rPr kumimoji="1" lang="en-US" altLang="zh-CN" i="1" baseline="-25000" dirty="0"/>
                  <a:t>i </a:t>
                </a:r>
                <a:r>
                  <a:rPr kumimoji="1" lang="zh-CN" altLang="en-US" dirty="0"/>
                  <a:t>为条件，但从网络中精确重构</a:t>
                </a:r>
                <a:r>
                  <a:rPr kumimoji="1" lang="en-US" altLang="zh-CN" i="1" dirty="0"/>
                  <a:t>C</a:t>
                </a:r>
                <a:r>
                  <a:rPr kumimoji="1" lang="en-US" altLang="zh-CN" i="1" baseline="-25000" dirty="0"/>
                  <a:t>i</a:t>
                </a:r>
                <a:r>
                  <a:rPr kumimoji="1" lang="zh-CN" altLang="en-US" dirty="0"/>
                  <a:t>是非常困难的，本文想法是使用</a:t>
                </a:r>
                <a:r>
                  <a:rPr kumimoji="1" lang="en-US" altLang="zh-CN" dirty="0"/>
                  <a:t>embedding</a:t>
                </a:r>
                <a:r>
                  <a:rPr kumimoji="1" lang="zh-CN" altLang="en-US" dirty="0"/>
                  <a:t>进行非精确重构，</a:t>
                </a:r>
                <a:endParaRPr kumimoji="1" lang="en-US" altLang="zh-CN" dirty="0"/>
              </a:p>
              <a:p>
                <a:pPr>
                  <a:lnSpc>
                    <a:spcPct val="150000"/>
                  </a:lnSpc>
                </a:pPr>
                <a:r>
                  <a:rPr kumimoji="1" lang="zh-CN" altLang="en-US" dirty="0"/>
                  <a:t>只要嵌入向量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zh-CN" altLang="en-US" dirty="0"/>
                  <a:t>满足以下条件：</a:t>
                </a: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B7E1EB6E-1DEF-58B7-AA8A-3EBC8E8098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949" y="2625680"/>
                <a:ext cx="11470512" cy="875881"/>
              </a:xfrm>
              <a:prstGeom prst="rect">
                <a:avLst/>
              </a:prstGeom>
              <a:blipFill>
                <a:blip r:embed="rId6"/>
                <a:stretch>
                  <a:fillRect l="-442" r="-2323" b="-857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图片 10">
            <a:extLst>
              <a:ext uri="{FF2B5EF4-FFF2-40B4-BE49-F238E27FC236}">
                <a16:creationId xmlns:a16="http://schemas.microsoft.com/office/drawing/2014/main" id="{D84333B2-F62B-B78A-CA7D-5DD984B8B8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13079" y="3323903"/>
            <a:ext cx="5180432" cy="221499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CC1F8D-606B-392A-2889-BEFA39809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后门准则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BD5B5B7-046F-D7F8-2ED2-B8B066AE3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643" y="2447178"/>
            <a:ext cx="2101848" cy="196364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D5E5FEC1-64D2-E91F-5E57-02502762EA83}"/>
              </a:ext>
            </a:extLst>
          </p:cNvPr>
          <p:cNvSpPr/>
          <p:nvPr/>
        </p:nvSpPr>
        <p:spPr>
          <a:xfrm>
            <a:off x="4798358" y="1584008"/>
            <a:ext cx="6745941" cy="29578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给定有向无环图（因果图）的一对有序变量（</a:t>
            </a:r>
            <a:r>
              <a:rPr lang="en" altLang="zh-CN" dirty="0">
                <a:solidFill>
                  <a:srgbClr val="121212"/>
                </a:solidFill>
                <a:latin typeface="-apple-system"/>
              </a:rPr>
              <a:t>X</a:t>
            </a:r>
            <a:r>
              <a:rPr lang="zh-CN" altLang="en" dirty="0">
                <a:solidFill>
                  <a:srgbClr val="121212"/>
                </a:solidFill>
                <a:latin typeface="-apple-system"/>
              </a:rPr>
              <a:t>，</a:t>
            </a:r>
            <a:r>
              <a:rPr lang="en" altLang="zh-CN" dirty="0">
                <a:solidFill>
                  <a:srgbClr val="121212"/>
                </a:solidFill>
                <a:latin typeface="-apple-system"/>
              </a:rPr>
              <a:t>Y</a:t>
            </a:r>
            <a:r>
              <a:rPr lang="zh-CN" altLang="en" dirty="0">
                <a:solidFill>
                  <a:srgbClr val="121212"/>
                </a:solidFill>
                <a:latin typeface="-apple-system"/>
              </a:rPr>
              <a:t>），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如果变量集合</a:t>
            </a:r>
            <a:r>
              <a:rPr lang="en" altLang="zh-CN" dirty="0">
                <a:solidFill>
                  <a:srgbClr val="121212"/>
                </a:solidFill>
                <a:latin typeface="-apple-system"/>
              </a:rPr>
              <a:t>W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满足：</a:t>
            </a:r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121212"/>
                </a:solidFill>
                <a:latin typeface="-apple-system"/>
              </a:rPr>
              <a:t>W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中没有</a:t>
            </a:r>
            <a:r>
              <a:rPr lang="en" altLang="zh-CN" dirty="0">
                <a:solidFill>
                  <a:srgbClr val="121212"/>
                </a:solidFill>
                <a:latin typeface="-apple-system"/>
              </a:rPr>
              <a:t>X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的子代节点</a:t>
            </a:r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且</a:t>
            </a:r>
            <a:r>
              <a:rPr lang="en" altLang="zh-CN" dirty="0">
                <a:solidFill>
                  <a:srgbClr val="121212"/>
                </a:solidFill>
                <a:latin typeface="-apple-system"/>
              </a:rPr>
              <a:t>W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阻断了</a:t>
            </a:r>
            <a:r>
              <a:rPr lang="en" altLang="zh-CN" dirty="0">
                <a:solidFill>
                  <a:srgbClr val="121212"/>
                </a:solidFill>
                <a:latin typeface="-apple-system"/>
              </a:rPr>
              <a:t>X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与</a:t>
            </a:r>
            <a:r>
              <a:rPr lang="en" altLang="zh-CN" dirty="0">
                <a:solidFill>
                  <a:srgbClr val="121212"/>
                </a:solidFill>
                <a:latin typeface="-apple-system"/>
              </a:rPr>
              <a:t>Y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之间每条含有指向</a:t>
            </a:r>
            <a:r>
              <a:rPr lang="en" altLang="zh-CN" dirty="0">
                <a:solidFill>
                  <a:srgbClr val="121212"/>
                </a:solidFill>
                <a:latin typeface="-apple-system"/>
              </a:rPr>
              <a:t>X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的路径</a:t>
            </a:r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则称</a:t>
            </a:r>
            <a:r>
              <a:rPr lang="en" altLang="zh-CN" dirty="0">
                <a:solidFill>
                  <a:srgbClr val="121212"/>
                </a:solidFill>
                <a:latin typeface="-apple-system"/>
              </a:rPr>
              <a:t>W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满足关于（</a:t>
            </a:r>
            <a:r>
              <a:rPr lang="en" altLang="zh-CN" dirty="0">
                <a:solidFill>
                  <a:srgbClr val="121212"/>
                </a:solidFill>
                <a:latin typeface="-apple-system"/>
              </a:rPr>
              <a:t>X</a:t>
            </a:r>
            <a:r>
              <a:rPr lang="zh-CN" altLang="en" dirty="0">
                <a:solidFill>
                  <a:srgbClr val="121212"/>
                </a:solidFill>
                <a:latin typeface="-apple-system"/>
              </a:rPr>
              <a:t>，</a:t>
            </a:r>
            <a:r>
              <a:rPr lang="en" altLang="zh-CN" dirty="0">
                <a:solidFill>
                  <a:srgbClr val="121212"/>
                </a:solidFill>
                <a:latin typeface="-apple-system"/>
              </a:rPr>
              <a:t>Y</a:t>
            </a:r>
            <a:r>
              <a:rPr lang="zh-CN" altLang="en" dirty="0">
                <a:solidFill>
                  <a:srgbClr val="121212"/>
                </a:solidFill>
                <a:latin typeface="-apple-system"/>
              </a:rPr>
              <a:t>）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的后门准则。</a:t>
            </a:r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如果能对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W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进行调整，则阻断了后门路径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X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 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&lt;-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 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Z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 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-&gt;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 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W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 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-&gt;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 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Y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，避免混淆因子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Z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对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Y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的偏差</a:t>
            </a:r>
            <a:endParaRPr lang="en-US" altLang="zh-CN" dirty="0">
              <a:solidFill>
                <a:srgbClr val="121212"/>
              </a:solidFill>
              <a:latin typeface="-apple-system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5A3F324-E0BA-049C-49F9-645DC927BD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1349" y="4880292"/>
            <a:ext cx="72517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7109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46A848DD-9AA9-4DE9-3E66-A99651B352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502" y="3720202"/>
            <a:ext cx="4673600" cy="14224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6FD7ABA-1618-21EA-54DB-EED94463BF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7190" y="1147061"/>
            <a:ext cx="5087726" cy="91235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8B2C368-7166-2B69-E174-CA421F029A08}"/>
              </a:ext>
            </a:extLst>
          </p:cNvPr>
          <p:cNvSpPr txBox="1"/>
          <p:nvPr/>
        </p:nvSpPr>
        <p:spPr>
          <a:xfrm>
            <a:off x="336799" y="1310851"/>
            <a:ext cx="1514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Estimand</a:t>
            </a:r>
            <a:r>
              <a:rPr kumimoji="1" lang="zh-CN" altLang="en-US" dirty="0"/>
              <a:t>定义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75251C96-202E-D4AD-A4AB-07898E25C1E7}"/>
                  </a:ext>
                </a:extLst>
              </p:cNvPr>
              <p:cNvSpPr txBox="1"/>
              <p:nvPr/>
            </p:nvSpPr>
            <p:spPr>
              <a:xfrm>
                <a:off x="7141580" y="849827"/>
                <a:ext cx="4257090" cy="12913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kumimoji="1" lang="zh-CN" altLang="en-US" dirty="0"/>
                  <a:t>研究问题为社交网络的同伴效应，除了每个人的干涉</a:t>
                </a:r>
                <a:r>
                  <a:rPr kumimoji="1" lang="en-US" altLang="zh-CN" dirty="0"/>
                  <a:t> </a:t>
                </a:r>
                <a:r>
                  <a:rPr kumimoji="1" lang="en-US" altLang="zh-CN" i="1" dirty="0"/>
                  <a:t>T</a:t>
                </a:r>
                <a:r>
                  <a:rPr kumimoji="1" lang="en-US" altLang="zh-CN" i="1" baseline="-25000" dirty="0"/>
                  <a:t>i </a:t>
                </a:r>
                <a:r>
                  <a:rPr kumimoji="1" lang="zh-CN" altLang="en-US" dirty="0"/>
                  <a:t>和混淆因子</a:t>
                </a:r>
                <a:r>
                  <a:rPr kumimoji="1" lang="en-US" altLang="zh-CN" dirty="0"/>
                  <a:t> </a:t>
                </a:r>
                <a:r>
                  <a:rPr kumimoji="1" lang="en-US" altLang="zh-CN" i="1" dirty="0"/>
                  <a:t>C</a:t>
                </a:r>
                <a:r>
                  <a:rPr kumimoji="1" lang="en-US" altLang="zh-CN" i="1" baseline="-25000" dirty="0"/>
                  <a:t>i </a:t>
                </a:r>
                <a:r>
                  <a:rPr kumimoji="1" lang="zh-CN" altLang="en-US" dirty="0"/>
                  <a:t>外，还需要考虑网络结构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kumimoji="1" lang="en-US" altLang="zh-CN" dirty="0"/>
                  <a:t>(</a:t>
                </a:r>
                <a:r>
                  <a:rPr kumimoji="1" lang="zh-CN" altLang="en-US" dirty="0"/>
                  <a:t>朋友关系</a:t>
                </a:r>
                <a:r>
                  <a:rPr kumimoji="1" lang="en-US" altLang="zh-CN" dirty="0"/>
                  <a:t>)</a:t>
                </a:r>
                <a:endParaRPr kumimoji="1" lang="zh-CN" altLang="en-US" dirty="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75251C96-202E-D4AD-A4AB-07898E25C1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41580" y="849827"/>
                <a:ext cx="4257090" cy="1291379"/>
              </a:xfrm>
              <a:prstGeom prst="rect">
                <a:avLst/>
              </a:prstGeom>
              <a:blipFill>
                <a:blip r:embed="rId5"/>
                <a:stretch>
                  <a:fillRect l="-1190" b="-679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B7E1EB6E-1DEF-58B7-AA8A-3EBC8E809850}"/>
                  </a:ext>
                </a:extLst>
              </p:cNvPr>
              <p:cNvSpPr txBox="1"/>
              <p:nvPr/>
            </p:nvSpPr>
            <p:spPr>
              <a:xfrm>
                <a:off x="359949" y="2625680"/>
                <a:ext cx="11470512" cy="8758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kumimoji="1" lang="zh-CN" altLang="en-US" b="1" dirty="0"/>
                  <a:t>问题</a:t>
                </a:r>
                <a:r>
                  <a:rPr kumimoji="1" lang="zh-CN" altLang="en-US" dirty="0"/>
                  <a:t>：</a:t>
                </a:r>
                <a:r>
                  <a:rPr kumimoji="1" lang="el-GR" altLang="zh-CN" i="1" dirty="0"/>
                  <a:t>ψ</a:t>
                </a:r>
                <a:r>
                  <a:rPr kumimoji="1" lang="en" altLang="zh-CN" i="1" baseline="-25000" dirty="0"/>
                  <a:t>n </a:t>
                </a:r>
                <a:r>
                  <a:rPr kumimoji="1" lang="zh-CN" altLang="en-US" dirty="0"/>
                  <a:t>以混淆变量</a:t>
                </a:r>
                <a:r>
                  <a:rPr kumimoji="1" lang="en-US" altLang="zh-CN" i="1" dirty="0"/>
                  <a:t>C</a:t>
                </a:r>
                <a:r>
                  <a:rPr kumimoji="1" lang="en-US" altLang="zh-CN" i="1" baseline="-25000" dirty="0"/>
                  <a:t>i </a:t>
                </a:r>
                <a:r>
                  <a:rPr kumimoji="1" lang="zh-CN" altLang="en-US" dirty="0"/>
                  <a:t>为条件，但从网络中精确重构</a:t>
                </a:r>
                <a:r>
                  <a:rPr kumimoji="1" lang="en-US" altLang="zh-CN" i="1" dirty="0"/>
                  <a:t>C</a:t>
                </a:r>
                <a:r>
                  <a:rPr kumimoji="1" lang="en-US" altLang="zh-CN" i="1" baseline="-25000" dirty="0"/>
                  <a:t>i</a:t>
                </a:r>
                <a:r>
                  <a:rPr kumimoji="1" lang="zh-CN" altLang="en-US" dirty="0"/>
                  <a:t>是非常困难的，本文想法是使用</a:t>
                </a:r>
                <a:r>
                  <a:rPr kumimoji="1" lang="en-US" altLang="zh-CN" dirty="0"/>
                  <a:t>embedding</a:t>
                </a:r>
                <a:r>
                  <a:rPr kumimoji="1" lang="zh-CN" altLang="en-US" dirty="0"/>
                  <a:t>进行非精确重构，</a:t>
                </a:r>
                <a:endParaRPr kumimoji="1" lang="en-US" altLang="zh-CN" dirty="0"/>
              </a:p>
              <a:p>
                <a:pPr>
                  <a:lnSpc>
                    <a:spcPct val="150000"/>
                  </a:lnSpc>
                </a:pPr>
                <a:r>
                  <a:rPr kumimoji="1" lang="zh-CN" altLang="en-US" dirty="0"/>
                  <a:t>只要嵌入向量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zh-CN" altLang="en-US" dirty="0"/>
                  <a:t>满足以下条件：</a:t>
                </a: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B7E1EB6E-1DEF-58B7-AA8A-3EBC8E8098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949" y="2625680"/>
                <a:ext cx="11470512" cy="875881"/>
              </a:xfrm>
              <a:prstGeom prst="rect">
                <a:avLst/>
              </a:prstGeom>
              <a:blipFill>
                <a:blip r:embed="rId6"/>
                <a:stretch>
                  <a:fillRect l="-442" r="-2323" b="-857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图片 10">
            <a:extLst>
              <a:ext uri="{FF2B5EF4-FFF2-40B4-BE49-F238E27FC236}">
                <a16:creationId xmlns:a16="http://schemas.microsoft.com/office/drawing/2014/main" id="{D84333B2-F62B-B78A-CA7D-5DD984B8B8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13079" y="3323903"/>
            <a:ext cx="5180432" cy="2214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173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46A848DD-9AA9-4DE9-3E66-A99651B352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04" y="1373716"/>
            <a:ext cx="4673600" cy="14224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B7E1EB6E-1DEF-58B7-AA8A-3EBC8E809850}"/>
                  </a:ext>
                </a:extLst>
              </p:cNvPr>
              <p:cNvSpPr txBox="1"/>
              <p:nvPr/>
            </p:nvSpPr>
            <p:spPr>
              <a:xfrm>
                <a:off x="313651" y="279194"/>
                <a:ext cx="11470512" cy="8758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kumimoji="1" lang="zh-CN" altLang="en-US" b="1" dirty="0"/>
                  <a:t>问题</a:t>
                </a:r>
                <a:r>
                  <a:rPr kumimoji="1" lang="zh-CN" altLang="en-US" dirty="0"/>
                  <a:t>：</a:t>
                </a:r>
                <a:r>
                  <a:rPr kumimoji="1" lang="el-GR" altLang="zh-CN" i="1" dirty="0"/>
                  <a:t>ψ</a:t>
                </a:r>
                <a:r>
                  <a:rPr kumimoji="1" lang="en" altLang="zh-CN" i="1" baseline="-25000" dirty="0"/>
                  <a:t>n </a:t>
                </a:r>
                <a:r>
                  <a:rPr kumimoji="1" lang="zh-CN" altLang="en-US" dirty="0"/>
                  <a:t>以混淆变量</a:t>
                </a:r>
                <a:r>
                  <a:rPr kumimoji="1" lang="en-US" altLang="zh-CN" i="1" dirty="0"/>
                  <a:t>C</a:t>
                </a:r>
                <a:r>
                  <a:rPr kumimoji="1" lang="en-US" altLang="zh-CN" i="1" baseline="-25000" dirty="0"/>
                  <a:t>i </a:t>
                </a:r>
                <a:r>
                  <a:rPr kumimoji="1" lang="zh-CN" altLang="en-US" dirty="0"/>
                  <a:t>为条件，但从网络中精确重构</a:t>
                </a:r>
                <a:r>
                  <a:rPr kumimoji="1" lang="en-US" altLang="zh-CN" i="1" dirty="0"/>
                  <a:t>C</a:t>
                </a:r>
                <a:r>
                  <a:rPr kumimoji="1" lang="en-US" altLang="zh-CN" i="1" baseline="-25000" dirty="0"/>
                  <a:t>i</a:t>
                </a:r>
                <a:r>
                  <a:rPr kumimoji="1" lang="zh-CN" altLang="en-US" dirty="0"/>
                  <a:t>是非常困难的，本文想法是使用</a:t>
                </a:r>
                <a:r>
                  <a:rPr kumimoji="1" lang="en-US" altLang="zh-CN" dirty="0"/>
                  <a:t>embedding</a:t>
                </a:r>
                <a:r>
                  <a:rPr kumimoji="1" lang="zh-CN" altLang="en-US" dirty="0"/>
                  <a:t>进行非精确重构，</a:t>
                </a:r>
                <a:endParaRPr kumimoji="1" lang="en-US" altLang="zh-CN" dirty="0"/>
              </a:p>
              <a:p>
                <a:pPr>
                  <a:lnSpc>
                    <a:spcPct val="150000"/>
                  </a:lnSpc>
                </a:pPr>
                <a:r>
                  <a:rPr kumimoji="1" lang="zh-CN" altLang="en-US" dirty="0"/>
                  <a:t>只要嵌入向量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zh-CN" altLang="en-US" dirty="0"/>
                  <a:t>满足以下条件：</a:t>
                </a: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B7E1EB6E-1DEF-58B7-AA8A-3EBC8E8098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651" y="279194"/>
                <a:ext cx="11470512" cy="875881"/>
              </a:xfrm>
              <a:prstGeom prst="rect">
                <a:avLst/>
              </a:prstGeom>
              <a:blipFill>
                <a:blip r:embed="rId4"/>
                <a:stretch>
                  <a:fillRect l="-442" r="-2323" b="-869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图片 10">
            <a:extLst>
              <a:ext uri="{FF2B5EF4-FFF2-40B4-BE49-F238E27FC236}">
                <a16:creationId xmlns:a16="http://schemas.microsoft.com/office/drawing/2014/main" id="{D84333B2-F62B-B78A-CA7D-5DD984B8B8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6781" y="977417"/>
            <a:ext cx="5180432" cy="221499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EF022F9-B8CD-1CD7-363A-E5A1263F9E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7757" y="3327400"/>
            <a:ext cx="107823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387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2669135C-CCBF-3B0C-1348-2A56E7A253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903"/>
          <a:stretch/>
        </p:blipFill>
        <p:spPr>
          <a:xfrm>
            <a:off x="704850" y="874067"/>
            <a:ext cx="10782300" cy="85076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7C185D33-55B5-EC47-2BC8-EFCF341235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9450" y="2554583"/>
            <a:ext cx="8293100" cy="7239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C62CF8A-6E32-AC97-59B9-092928E21A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0750" y="3437373"/>
            <a:ext cx="5270500" cy="7747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D2AD769-4A68-2987-55EF-10A72CCCA9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73300" y="4498033"/>
            <a:ext cx="7645400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6517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27017A-5A01-CA71-58C0-B14F2CA79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总结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6FFE64-738E-CE5C-03E0-217172D16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/>
              <a:t>社交网络同伴效应的研究，由于存在同质性，直接观察带来偏差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使用</a:t>
            </a:r>
            <a:r>
              <a:rPr kumimoji="1" lang="en-US" altLang="zh-CN" dirty="0"/>
              <a:t>embedding</a:t>
            </a:r>
            <a:r>
              <a:rPr kumimoji="1" lang="zh-CN" altLang="en-US" dirty="0"/>
              <a:t>重构每个人的混淆因素，切断同质性对传染效应的影响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本文研究处于初期阶段，尚没有实验验证效果</a:t>
            </a:r>
          </a:p>
        </p:txBody>
      </p:sp>
    </p:spTree>
    <p:extLst>
      <p:ext uri="{BB962C8B-B14F-4D97-AF65-F5344CB8AC3E}">
        <p14:creationId xmlns:p14="http://schemas.microsoft.com/office/powerpoint/2010/main" val="33656092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C43EAF2-0E73-D41A-C386-D01DC4F184ED}"/>
              </a:ext>
            </a:extLst>
          </p:cNvPr>
          <p:cNvSpPr txBox="1"/>
          <p:nvPr/>
        </p:nvSpPr>
        <p:spPr>
          <a:xfrm>
            <a:off x="4778973" y="2767280"/>
            <a:ext cx="263405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8000" dirty="0"/>
              <a:t>Q</a:t>
            </a:r>
            <a:r>
              <a:rPr kumimoji="1" lang="zh-CN" altLang="en-US" sz="8000" dirty="0"/>
              <a:t> </a:t>
            </a:r>
            <a:r>
              <a:rPr kumimoji="1" lang="en-US" altLang="zh-CN" sz="8000" dirty="0"/>
              <a:t>&amp;</a:t>
            </a:r>
            <a:r>
              <a:rPr kumimoji="1" lang="zh-CN" altLang="en-US" sz="8000" dirty="0"/>
              <a:t> </a:t>
            </a:r>
            <a:r>
              <a:rPr kumimoji="1" lang="en-US" altLang="zh-CN" sz="8000" dirty="0"/>
              <a:t>A</a:t>
            </a:r>
            <a:endParaRPr kumimoji="1"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4074849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4210" y="392430"/>
            <a:ext cx="11167110" cy="6072505"/>
          </a:xfrm>
        </p:spPr>
        <p:txBody>
          <a:bodyPr>
            <a:normAutofit/>
          </a:bodyPr>
          <a:lstStyle/>
          <a:p>
            <a:pPr marL="0" indent="0" fontAlgn="auto">
              <a:lnSpc>
                <a:spcPct val="150000"/>
              </a:lnSpc>
              <a:buNone/>
            </a:pPr>
            <a:r>
              <a:rPr lang="zh-CN" altLang="en-US" sz="3200" b="1" dirty="0"/>
              <a:t>问题</a:t>
            </a:r>
          </a:p>
          <a:p>
            <a:pPr fontAlgn="auto">
              <a:lnSpc>
                <a:spcPct val="150000"/>
              </a:lnSpc>
            </a:pPr>
            <a:r>
              <a:rPr lang="zh-CN" altLang="en-US" dirty="0"/>
              <a:t>现有的模型已经可以生成流畅的长文本故事，但缺乏逻辑推理能力</a:t>
            </a:r>
          </a:p>
          <a:p>
            <a:pPr marL="0" algn="l" fontAlgn="auto">
              <a:lnSpc>
                <a:spcPct val="150000"/>
              </a:lnSpc>
              <a:buClrTx/>
              <a:buSzTx/>
              <a:buNone/>
            </a:pPr>
            <a:r>
              <a:rPr lang="zh-CN" altLang="en-US" sz="3200" b="1" dirty="0"/>
              <a:t>场景</a:t>
            </a:r>
          </a:p>
          <a:p>
            <a:pPr fontAlgn="auto">
              <a:lnSpc>
                <a:spcPct val="150000"/>
              </a:lnSpc>
            </a:pPr>
            <a:r>
              <a:rPr lang="zh-CN" altLang="en-US" dirty="0"/>
              <a:t>反事实改写是一项测试模型因果推理能力的任务，要求在给定条件修改为反事实的情况下能生成逻辑一致的结尾</a:t>
            </a:r>
          </a:p>
          <a:p>
            <a:pPr marL="0" algn="l" fontAlgn="auto">
              <a:lnSpc>
                <a:spcPct val="150000"/>
              </a:lnSpc>
              <a:buClrTx/>
              <a:buSzTx/>
              <a:buNone/>
            </a:pPr>
            <a:r>
              <a:rPr lang="zh-CN" altLang="en-US" sz="3200" b="1" dirty="0"/>
              <a:t>贡献</a:t>
            </a:r>
          </a:p>
          <a:p>
            <a:pPr algn="l" fontAlgn="auto">
              <a:lnSpc>
                <a:spcPct val="150000"/>
              </a:lnSpc>
              <a:buClrTx/>
              <a:buSzTx/>
            </a:pPr>
            <a:r>
              <a:rPr lang="zh-CN" altLang="en-US" sz="2800" dirty="0"/>
              <a:t>提出了一个两阶段</a:t>
            </a:r>
            <a:r>
              <a:rPr lang="en-US" altLang="zh-CN" sz="2800" dirty="0"/>
              <a:t>(</a:t>
            </a:r>
            <a:r>
              <a:rPr lang="en-US" altLang="zh-CN" sz="2800" dirty="0" err="1"/>
              <a:t>Skecth</a:t>
            </a:r>
            <a:r>
              <a:rPr lang="en-US" altLang="zh-CN" sz="2800" dirty="0"/>
              <a:t> &amp; Customize)</a:t>
            </a:r>
            <a:r>
              <a:rPr lang="zh-CN" altLang="en-US" sz="2800" dirty="0"/>
              <a:t>的文本生成模型，用于生成给定条件逻辑一致的文本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数据</a:t>
            </a:r>
            <a:r>
              <a:rPr lang="en-US" altLang="zh-CN"/>
              <a:t>&amp;</a:t>
            </a:r>
            <a:r>
              <a:rPr lang="zh-CN" altLang="en-US"/>
              <a:t>符号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59400" y="1408430"/>
            <a:ext cx="6278245" cy="435165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/>
              <p:cNvSpPr txBox="1"/>
              <p:nvPr/>
            </p:nvSpPr>
            <p:spPr>
              <a:xfrm>
                <a:off x="647700" y="2000250"/>
                <a:ext cx="4965700" cy="29768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fontAlgn="auto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/>
                  <a:t>背景和前提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𝑝</m:t>
                    </m:r>
                  </m:oMath>
                </a14:m>
                <a:endParaRPr lang="zh-CN" altLang="en-US" sz="2400">
                  <a:latin typeface="DejaVu Math TeX Gyre" panose="02000503000000000000" charset="0"/>
                  <a:cs typeface="DejaVu Math TeX Gyre" panose="02000503000000000000" charset="0"/>
                </a:endParaRPr>
              </a:p>
              <a:p>
                <a:pPr marL="285750" indent="-285750" fontAlgn="auto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>
                    <a:latin typeface="DejaVu Math TeX Gyre" panose="02000503000000000000" charset="0"/>
                    <a:cs typeface="DejaVu Math TeX Gyre" panose="02000503000000000000" charset="0"/>
                  </a:rPr>
                  <a:t>原始条件</a:t>
                </a:r>
                <a:r>
                  <a:rPr lang="en-US" altLang="zh-CN" sz="2400" i="1">
                    <a:latin typeface="DejaVu Math TeX Gyre" panose="02000503000000000000" charset="0"/>
                    <a:cs typeface="DejaVu Math TeX Gyre" panose="02000503000000000000" charset="0"/>
                  </a:rPr>
                  <a:t>c</a:t>
                </a:r>
                <a:endParaRPr lang="zh-CN" altLang="en-US" sz="2400">
                  <a:latin typeface="DejaVu Math TeX Gyre" panose="02000503000000000000" charset="0"/>
                  <a:cs typeface="DejaVu Math TeX Gyre" panose="02000503000000000000" charset="0"/>
                </a:endParaRPr>
              </a:p>
              <a:p>
                <a:pPr marL="285750" indent="-285750" fontAlgn="auto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>
                    <a:latin typeface="DejaVu Math TeX Gyre" panose="02000503000000000000" charset="0"/>
                    <a:cs typeface="DejaVu Math TeX Gyre" panose="02000503000000000000" charset="0"/>
                  </a:rPr>
                  <a:t>原始结尾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𝑒</m:t>
                    </m:r>
                  </m:oMath>
                </a14:m>
                <a:endParaRPr lang="zh-CN" altLang="en-US" sz="2400">
                  <a:latin typeface="DejaVu Math TeX Gyre" panose="02000503000000000000" charset="0"/>
                  <a:cs typeface="DejaVu Math TeX Gyre" panose="02000503000000000000" charset="0"/>
                </a:endParaRPr>
              </a:p>
              <a:p>
                <a:pPr marL="285750" indent="-285750" fontAlgn="auto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>
                    <a:latin typeface="DejaVu Math TeX Gyre" panose="02000503000000000000" charset="0"/>
                    <a:cs typeface="DejaVu Math TeX Gyre" panose="02000503000000000000" charset="0"/>
                  </a:rPr>
                  <a:t>反事实条件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𝑐</m:t>
                        </m:r>
                      </m:e>
                      <m:sup>
                        <m:r>
                          <a:rPr lang="en-US" altLang="zh-CN" sz="24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’</m:t>
                        </m:r>
                      </m:sup>
                    </m:sSup>
                  </m:oMath>
                </a14:m>
                <a:endParaRPr lang="zh-CN" altLang="en-US" sz="2400">
                  <a:latin typeface="DejaVu Math TeX Gyre" panose="02000503000000000000" charset="0"/>
                  <a:cs typeface="DejaVu Math TeX Gyre" panose="02000503000000000000" charset="0"/>
                </a:endParaRPr>
              </a:p>
              <a:p>
                <a:pPr marL="285750" indent="-285750" fontAlgn="auto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>
                    <a:latin typeface="DejaVu Math TeX Gyre" panose="02000503000000000000" charset="0"/>
                    <a:cs typeface="DejaVu Math TeX Gyre" panose="02000503000000000000" charset="0"/>
                  </a:rPr>
                  <a:t>反事实结尾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𝑒</m:t>
                        </m:r>
                      </m:e>
                      <m:sup>
                        <m:r>
                          <a:rPr lang="en-US" altLang="zh-CN" sz="24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’</m:t>
                        </m:r>
                      </m:sup>
                    </m:sSup>
                  </m:oMath>
                </a14:m>
                <a:endParaRPr lang="en-US" altLang="zh-CN" sz="24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 xmlns="">
          <p:sp>
            <p:nvSpPr>
              <p:cNvPr id="5" name="文本框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700" y="2000250"/>
                <a:ext cx="4965700" cy="297688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3273"/>
          <a:stretch>
            <a:fillRect/>
          </a:stretch>
        </p:blipFill>
        <p:spPr>
          <a:xfrm>
            <a:off x="4445" y="0"/>
            <a:ext cx="5798185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/>
              <p:cNvSpPr txBox="1"/>
              <p:nvPr/>
            </p:nvSpPr>
            <p:spPr>
              <a:xfrm>
                <a:off x="5680710" y="2631440"/>
                <a:ext cx="6283325" cy="38309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lnSpc>
                    <a:spcPct val="150000"/>
                  </a:lnSpc>
                </a:pPr>
                <a:r>
                  <a:rPr lang="en-US" altLang="zh-CN" sz="2000" b="1"/>
                  <a:t>Sketch stage</a:t>
                </a:r>
                <a:r>
                  <a:rPr lang="zh-CN" altLang="en-US" sz="2000" b="1"/>
                  <a:t>（标记条件相关词汇，生成文本骨架）：</a:t>
                </a:r>
              </a:p>
              <a:p>
                <a:pPr marL="342900" indent="-342900" fontAlgn="auto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000"/>
                  <a:t>以前提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𝑝</m:t>
                    </m:r>
                  </m:oMath>
                </a14:m>
                <a:r>
                  <a:rPr lang="zh-CN" altLang="en-US" sz="2000"/>
                  <a:t>，原始条件</a:t>
                </a:r>
                <a:r>
                  <a:rPr lang="en-US" altLang="zh-CN" sz="2000" i="1">
                    <a:latin typeface="DejaVu Math TeX Gyre" panose="02000503000000000000" charset="0"/>
                    <a:cs typeface="DejaVu Math TeX Gyre" panose="02000503000000000000" charset="0"/>
                    <a:sym typeface="+mn-ea"/>
                  </a:rPr>
                  <a:t>c</a:t>
                </a:r>
                <a:r>
                  <a:rPr lang="zh-CN" altLang="en-US" sz="2000"/>
                  <a:t>，反事实条件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000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pPr>
                      <m:e>
                        <m:r>
                          <a:rPr lang="en-US" altLang="zh-CN" sz="20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𝑐</m:t>
                        </m:r>
                      </m:e>
                      <m:sup>
                        <m:r>
                          <a:rPr lang="en-US" altLang="zh-CN" sz="20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’</m:t>
                        </m:r>
                      </m:sup>
                    </m:sSup>
                  </m:oMath>
                </a14:m>
                <a:r>
                  <a:rPr lang="zh-CN" altLang="en-US" sz="2000"/>
                  <a:t>，原始结尾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𝑒</m:t>
                    </m:r>
                  </m:oMath>
                </a14:m>
                <a:r>
                  <a:rPr lang="zh-CN" altLang="en-US" sz="2000"/>
                  <a:t>的拼接作为输入，以特殊标记分隔</a:t>
                </a:r>
              </a:p>
              <a:p>
                <a:pPr marL="342900" indent="-342900" fontAlgn="auto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000"/>
                  <a:t>Bert</a:t>
                </a:r>
                <a:r>
                  <a:rPr lang="zh-CN" altLang="en-US" sz="2000"/>
                  <a:t>做</a:t>
                </a:r>
                <a:r>
                  <a:rPr lang="en-US" altLang="zh-CN" sz="2000"/>
                  <a:t>token</a:t>
                </a:r>
                <a:r>
                  <a:rPr lang="zh-CN" altLang="en-US" sz="2000"/>
                  <a:t>的分类任务，在原始结尾对应的输出中</a:t>
                </a:r>
                <a:r>
                  <a:rPr lang="en-US" altLang="zh-CN" sz="2000"/>
                  <a:t>0</a:t>
                </a:r>
                <a:r>
                  <a:rPr lang="zh-CN" altLang="en-US" sz="2000"/>
                  <a:t>标记了条件相关的词汇，从文本骨架中移除，</a:t>
                </a:r>
                <a:r>
                  <a:rPr lang="en-US" altLang="zh-CN" sz="2000"/>
                  <a:t>1</a:t>
                </a:r>
                <a:r>
                  <a:rPr lang="zh-CN" altLang="en-US" sz="2000"/>
                  <a:t>标记背景相关，条件无关的词汇</a:t>
                </a:r>
              </a:p>
              <a:p>
                <a:pPr marL="342900" indent="-342900" fontAlgn="auto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000"/>
                  <a:t>骨架增强：</a:t>
                </a:r>
                <a:r>
                  <a:rPr lang="en-US" altLang="zh-CN" sz="2000"/>
                  <a:t>1. </a:t>
                </a:r>
                <a:r>
                  <a:rPr lang="zh-CN" altLang="en-US" sz="2000"/>
                  <a:t>丢弃</a:t>
                </a:r>
                <a:r>
                  <a:rPr lang="en-US" altLang="zh-CN" sz="2000"/>
                  <a:t>20%</a:t>
                </a:r>
                <a:r>
                  <a:rPr lang="zh-CN" altLang="en-US" sz="2000"/>
                  <a:t>背景词</a:t>
                </a:r>
                <a:r>
                  <a:rPr lang="en-US" altLang="zh-CN" sz="2000"/>
                  <a:t> 2. </a:t>
                </a:r>
                <a:r>
                  <a:rPr lang="zh-CN" altLang="en-US" sz="2000"/>
                  <a:t>替换</a:t>
                </a:r>
                <a:r>
                  <a:rPr lang="en-US" altLang="zh-CN" sz="2000"/>
                  <a:t>20%</a:t>
                </a:r>
                <a:r>
                  <a:rPr lang="zh-CN" altLang="en-US" sz="2000"/>
                  <a:t>背景词为随机词</a:t>
                </a:r>
                <a:r>
                  <a:rPr lang="en-US" altLang="zh-CN" sz="2000"/>
                  <a:t> 3. </a:t>
                </a:r>
                <a:r>
                  <a:rPr lang="zh-CN" altLang="en-US" sz="2000"/>
                  <a:t>打乱部分背景词顺序</a:t>
                </a:r>
              </a:p>
            </p:txBody>
          </p:sp>
        </mc:Choice>
        <mc:Fallback xmlns="">
          <p:sp>
            <p:nvSpPr>
              <p:cNvPr id="5" name="文本框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80710" y="2631440"/>
                <a:ext cx="6283325" cy="3830955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/>
              <p:cNvSpPr txBox="1"/>
              <p:nvPr/>
            </p:nvSpPr>
            <p:spPr>
              <a:xfrm>
                <a:off x="5680710" y="125730"/>
                <a:ext cx="6356350" cy="19837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lnSpc>
                    <a:spcPct val="150000"/>
                  </a:lnSpc>
                </a:pPr>
                <a:r>
                  <a:rPr lang="en-US" altLang="zh-CN" sz="2000" b="1"/>
                  <a:t>Customize stage</a:t>
                </a:r>
                <a:r>
                  <a:rPr lang="zh-CN" altLang="en-US" sz="2000" b="1"/>
                  <a:t>（填充文本骨架生成逻辑一致文本）：</a:t>
                </a:r>
              </a:p>
              <a:p>
                <a:pPr marL="342900" indent="-342900" algn="l" fontAlgn="auto">
                  <a:lnSpc>
                    <a:spcPct val="150000"/>
                  </a:lnSpc>
                  <a:buClrTx/>
                  <a:buSzTx/>
                  <a:buFont typeface="Arial" panose="020B0604020202020204" pitchFamily="34" charset="0"/>
                  <a:buChar char="•"/>
                </a:pPr>
                <a:r>
                  <a:rPr lang="zh-CN" altLang="en-US" sz="2000">
                    <a:sym typeface="+mn-ea"/>
                  </a:rPr>
                  <a:t>前提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𝑝</m:t>
                    </m:r>
                  </m:oMath>
                </a14:m>
                <a:r>
                  <a:rPr lang="zh-CN" altLang="en-US" sz="2000">
                    <a:latin typeface="DejaVu Math TeX Gyre" panose="02000503000000000000" charset="0"/>
                    <a:cs typeface="DejaVu Math TeX Gyre" panose="02000503000000000000" charset="0"/>
                  </a:rPr>
                  <a:t>，</a:t>
                </a:r>
                <a:r>
                  <a:rPr lang="zh-CN" altLang="en-US" sz="2000">
                    <a:sym typeface="+mn-ea"/>
                  </a:rPr>
                  <a:t>反事实条件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000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pPr>
                      <m:e>
                        <m:r>
                          <a:rPr lang="en-US" altLang="zh-CN" sz="20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𝑐</m:t>
                        </m:r>
                      </m:e>
                      <m:sup>
                        <m:r>
                          <a:rPr lang="en-US" altLang="zh-CN" sz="2000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’</m:t>
                        </m:r>
                      </m:sup>
                    </m:sSup>
                  </m:oMath>
                </a14:m>
                <a:r>
                  <a:rPr lang="zh-CN" altLang="en-US" sz="2000"/>
                  <a:t>和上阶段生成的骨架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𝑘</m:t>
                    </m:r>
                  </m:oMath>
                </a14:m>
                <a:r>
                  <a:rPr lang="zh-CN" altLang="en-US" sz="2000"/>
                  <a:t>为输入</a:t>
                </a:r>
              </a:p>
              <a:p>
                <a:pPr marL="342900" indent="-342900" algn="l" fontAlgn="auto">
                  <a:lnSpc>
                    <a:spcPct val="150000"/>
                  </a:lnSpc>
                  <a:buClrTx/>
                  <a:buSzTx/>
                  <a:buFont typeface="Arial" panose="020B0604020202020204" pitchFamily="34" charset="0"/>
                  <a:buChar char="•"/>
                </a:pPr>
                <a:r>
                  <a:rPr lang="zh-CN" altLang="en-US" sz="2000"/>
                  <a:t>以</a:t>
                </a:r>
                <a:r>
                  <a:rPr lang="en-US" altLang="zh-CN" sz="2000"/>
                  <a:t>GPT2</a:t>
                </a:r>
                <a:r>
                  <a:rPr lang="zh-CN" altLang="en-US" sz="2000"/>
                  <a:t>生成与反事实一致的填充词，与骨架文本构成逻辑一致的反事实结尾</a:t>
                </a:r>
              </a:p>
            </p:txBody>
          </p:sp>
        </mc:Choice>
        <mc:Fallback xmlns=""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80710" y="125730"/>
                <a:ext cx="6356350" cy="1983740"/>
              </a:xfrm>
              <a:prstGeom prst="rect">
                <a:avLst/>
              </a:prstGeom>
              <a:blipFill rotWithShape="1">
                <a:blip r:embed="rId5"/>
                <a:stretch>
                  <a:fillRect r="-157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285" y="405765"/>
            <a:ext cx="3477895" cy="914400"/>
          </a:xfrm>
        </p:spPr>
        <p:txBody>
          <a:bodyPr/>
          <a:lstStyle/>
          <a:p>
            <a:r>
              <a:rPr lang="en-US" altLang="zh-CN" sz="2400"/>
              <a:t>Sketch </a:t>
            </a:r>
            <a:r>
              <a:rPr lang="zh-CN" altLang="en-US" sz="2400"/>
              <a:t>损失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285" y="1259840"/>
            <a:ext cx="4712970" cy="109347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/>
              <p:cNvSpPr txBox="1"/>
              <p:nvPr/>
            </p:nvSpPr>
            <p:spPr>
              <a:xfrm>
                <a:off x="5836285" y="1201420"/>
                <a:ext cx="5796915" cy="92202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l" fontAlgn="auto">
                  <a:lnSpc>
                    <a:spcPct val="150000"/>
                  </a:lnSpc>
                </a:pPr>
                <a:r>
                  <a:rPr lang="zh-CN" altLang="en-US">
                    <a:sym typeface="+mn-ea"/>
                  </a:rPr>
                  <a:t>由于因果词（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𝑙</m:t>
                        </m:r>
                      </m:e>
                      <m:sub>
                        <m:r>
                          <a:rPr lang="en-US" altLang="zh-CN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𝑖</m:t>
                        </m:r>
                      </m:sub>
                    </m:sSub>
                    <m:r>
                      <a:rPr lang="en-US" altLang="zh-CN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=0</m:t>
                    </m:r>
                  </m:oMath>
                </a14:m>
                <a:r>
                  <a:rPr lang="zh-CN" altLang="en-US">
                    <a:sym typeface="+mn-ea"/>
                  </a:rPr>
                  <a:t>）数量远少于背景词（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𝑙</m:t>
                        </m:r>
                      </m:e>
                      <m:sub>
                        <m:r>
                          <a:rPr lang="en-US" altLang="zh-CN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𝑖</m:t>
                        </m:r>
                      </m:sub>
                    </m:sSub>
                    <m:r>
                      <a:rPr lang="en-US" altLang="zh-CN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=1</m:t>
                    </m:r>
                  </m:oMath>
                </a14:m>
                <a:r>
                  <a:rPr lang="zh-CN" altLang="en-US">
                    <a:sym typeface="+mn-ea"/>
                  </a:rPr>
                  <a:t>），使用带权交叉熵为条件词分配更大的权重</a:t>
                </a:r>
                <a:endParaRPr lang="zh-CN" altLang="en-US"/>
              </a:p>
            </p:txBody>
          </p:sp>
        </mc:Choice>
        <mc:Fallback xmlns="">
          <p:sp>
            <p:nvSpPr>
              <p:cNvPr id="9" name="文本框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36285" y="1201420"/>
                <a:ext cx="5796915" cy="92202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文本框 4"/>
          <p:cNvSpPr txBox="1"/>
          <p:nvPr/>
        </p:nvSpPr>
        <p:spPr>
          <a:xfrm>
            <a:off x="502285" y="2931795"/>
            <a:ext cx="304546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400">
                <a:effectLst/>
                <a:latin typeface="+mj-lt"/>
                <a:ea typeface="+mj-ea"/>
                <a:cs typeface="+mj-cs"/>
                <a:sym typeface="+mn-ea"/>
              </a:rPr>
              <a:t>文本骨架</a:t>
            </a:r>
            <a:r>
              <a:rPr lang="en-US" altLang="zh-CN" sz="2400">
                <a:effectLst/>
                <a:latin typeface="+mj-lt"/>
                <a:ea typeface="+mj-ea"/>
                <a:cs typeface="+mj-cs"/>
                <a:sym typeface="+mn-ea"/>
              </a:rPr>
              <a:t>Ground true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/>
              <p:cNvSpPr txBox="1"/>
              <p:nvPr/>
            </p:nvSpPr>
            <p:spPr>
              <a:xfrm>
                <a:off x="502285" y="3554730"/>
                <a:ext cx="4337685" cy="3740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/>
                  <a:t>数据集：</a:t>
                </a:r>
                <a:r>
                  <a:rPr lang="zh-CN" altLang="en-US">
                    <a:sym typeface="+mn-ea"/>
                  </a:rPr>
                  <a:t>原始结尾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𝑒</m:t>
                    </m:r>
                  </m:oMath>
                </a14:m>
                <a:r>
                  <a:rPr lang="zh-CN" altLang="en-US">
                    <a:latin typeface="DejaVu Math TeX Gyre" panose="02000503000000000000" charset="0"/>
                    <a:cs typeface="DejaVu Math TeX Gyre" panose="02000503000000000000" charset="0"/>
                  </a:rPr>
                  <a:t>，</a:t>
                </a:r>
                <a:r>
                  <a:rPr lang="zh-CN" altLang="en-US">
                    <a:sym typeface="+mn-ea"/>
                  </a:rPr>
                  <a:t>反事实结尾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’</m:t>
                        </m:r>
                      </m:sup>
                    </m:sSup>
                  </m:oMath>
                </a14:m>
                <a:endParaRPr lang="zh-CN" altLang="en-US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 xmlns="">
          <p:sp>
            <p:nvSpPr>
              <p:cNvPr id="6" name="文本框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285" y="3554730"/>
                <a:ext cx="4337685" cy="374015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直接箭头连接符 6"/>
          <p:cNvCxnSpPr/>
          <p:nvPr/>
        </p:nvCxnSpPr>
        <p:spPr>
          <a:xfrm>
            <a:off x="4799330" y="3946525"/>
            <a:ext cx="184277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4799330" y="3505835"/>
            <a:ext cx="17830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ym typeface="+mn-ea"/>
              </a:rPr>
              <a:t>最长公共子序列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/>
              <p:cNvSpPr txBox="1"/>
              <p:nvPr/>
            </p:nvSpPr>
            <p:spPr>
              <a:xfrm>
                <a:off x="7278370" y="3554730"/>
                <a:ext cx="1403985" cy="366395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i="1">
                              <a:latin typeface="Cambria Math" panose="02040503050406030204" pitchFamily="18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𝐿𝐶𝑆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(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𝑒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,</m:t>
                          </m:r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𝑒</m:t>
                          </m:r>
                        </m:e>
                        <m:sup>
                          <m:r>
                            <a:rPr lang="en-US" altLang="zh-CN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’</m:t>
                          </m:r>
                        </m:sup>
                      </m:sSup>
                      <m:r>
                        <a:rPr lang="en-US" altLang="zh-CN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)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12" name="文本框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78370" y="3554730"/>
                <a:ext cx="1403985" cy="366395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文本框 12"/>
          <p:cNvSpPr txBox="1"/>
          <p:nvPr/>
        </p:nvSpPr>
        <p:spPr>
          <a:xfrm>
            <a:off x="502285" y="4542790"/>
            <a:ext cx="201168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400">
                <a:effectLst/>
                <a:latin typeface="+mj-lt"/>
                <a:ea typeface="+mj-ea"/>
                <a:cs typeface="+mj-cs"/>
                <a:sym typeface="+mn-ea"/>
              </a:rPr>
              <a:t>文本骨架增强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502285" y="5003165"/>
            <a:ext cx="3465830" cy="133794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随机替换</a:t>
            </a:r>
            <a:r>
              <a:rPr lang="en-US" altLang="zh-CN">
                <a:sym typeface="+mn-ea"/>
              </a:rPr>
              <a:t>20%</a:t>
            </a:r>
            <a:r>
              <a:rPr lang="zh-CN" altLang="en-US">
                <a:sym typeface="+mn-ea"/>
              </a:rPr>
              <a:t>背景词为空白</a:t>
            </a: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随机替换</a:t>
            </a:r>
            <a:r>
              <a:rPr lang="en-US" altLang="zh-CN">
                <a:sym typeface="+mn-ea"/>
              </a:rPr>
              <a:t>20%</a:t>
            </a:r>
            <a:r>
              <a:rPr lang="zh-CN" altLang="en-US">
                <a:sym typeface="+mn-ea"/>
              </a:rPr>
              <a:t>背景词为随机词</a:t>
            </a: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交换部分背景词顺序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4500" y="95250"/>
            <a:ext cx="7832725" cy="1089660"/>
          </a:xfrm>
        </p:spPr>
        <p:txBody>
          <a:bodyPr/>
          <a:lstStyle/>
          <a:p>
            <a:r>
              <a:rPr lang="zh-CN" altLang="en-US" sz="3600"/>
              <a:t>实验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1599565"/>
            <a:ext cx="5573395" cy="31584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/>
              <p:cNvSpPr txBox="1"/>
              <p:nvPr/>
            </p:nvSpPr>
            <p:spPr>
              <a:xfrm>
                <a:off x="6558915" y="2510155"/>
                <a:ext cx="5330190" cy="1337945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algn="l" fontAlgn="auto">
                  <a:lnSpc>
                    <a:spcPct val="150000"/>
                  </a:lnSpc>
                </a:pPr>
                <a:r>
                  <a:rPr lang="en-US" altLang="zh-CN"/>
                  <a:t>Sketch</a:t>
                </a:r>
                <a:r>
                  <a:rPr lang="zh-CN" altLang="en-US"/>
                  <a:t>阶段重点关注因果词的召回率（</a:t>
                </a:r>
                <a:r>
                  <a:rPr lang="en-US" altLang="zh-CN"/>
                  <a:t>CR</a:t>
                </a:r>
                <a:r>
                  <a:rPr lang="zh-CN" altLang="en-US"/>
                  <a:t>），以尽</a:t>
                </a:r>
              </a:p>
              <a:p>
                <a:pPr algn="l" fontAlgn="auto">
                  <a:lnSpc>
                    <a:spcPct val="150000"/>
                  </a:lnSpc>
                </a:pPr>
                <a:r>
                  <a:rPr lang="zh-CN" altLang="en-US"/>
                  <a:t>可能从骨架中去除因果相关的内容，</a:t>
                </a:r>
                <a:r>
                  <a:rPr lang="en-US" altLang="zh-CN"/>
                  <a:t>Table 1 </a:t>
                </a:r>
                <a:r>
                  <a:rPr lang="zh-CN" altLang="en-US"/>
                  <a:t>展示</a:t>
                </a:r>
              </a:p>
              <a:p>
                <a:pPr algn="l" fontAlgn="auto">
                  <a:lnSpc>
                    <a:spcPct val="150000"/>
                  </a:lnSpc>
                  <a:buClrTx/>
                  <a:buSzTx/>
                  <a:buFontTx/>
                </a:pPr>
                <a14:m>
                  <m:oMath xmlns:m="http://schemas.openxmlformats.org/officeDocument/2006/math">
                    <m:r>
                      <a:rPr lang="en-US" altLang="zh-CN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𝜆</m:t>
                    </m:r>
                    <m:r>
                      <a:rPr lang="en-US" altLang="zh-CN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=0.8</m:t>
                    </m:r>
                  </m:oMath>
                </a14:m>
                <a:r>
                  <a:rPr lang="zh-CN" altLang="en-US"/>
                  <a:t>时性能最好</a:t>
                </a:r>
              </a:p>
            </p:txBody>
          </p:sp>
        </mc:Choice>
        <mc:Fallback xmlns="">
          <p:sp>
            <p:nvSpPr>
              <p:cNvPr id="10" name="文本框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8915" y="2510155"/>
                <a:ext cx="5330190" cy="133794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4500" y="95250"/>
            <a:ext cx="7832725" cy="1089660"/>
          </a:xfrm>
        </p:spPr>
        <p:txBody>
          <a:bodyPr/>
          <a:lstStyle/>
          <a:p>
            <a:r>
              <a:rPr lang="zh-CN" altLang="en-US" sz="3600"/>
              <a:t>实验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1184910"/>
            <a:ext cx="6248400" cy="479361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240270" y="4039235"/>
            <a:ext cx="2342515" cy="1430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lnSpc>
                <a:spcPct val="150000"/>
              </a:lnSpc>
              <a:buClrTx/>
              <a:buSzTx/>
              <a:buFontTx/>
            </a:pPr>
            <a:r>
              <a:rPr lang="en-US" altLang="zh-CN" sz="1600"/>
              <a:t>Metric：</a:t>
            </a:r>
          </a:p>
          <a:p>
            <a:pPr marL="285750" indent="-285750" algn="l" fontAlgn="auto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/>
              <a:t>PRE：背景相关性</a:t>
            </a:r>
          </a:p>
          <a:p>
            <a:pPr marL="285750" indent="-285750" algn="l" fontAlgn="auto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/>
              <a:t>CF：反事实条件相关性</a:t>
            </a:r>
          </a:p>
          <a:p>
            <a:pPr marL="285750" indent="-285750" algn="l" fontAlgn="auto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/>
              <a:t>PLOT：原始结局相关性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/>
              <p:cNvSpPr txBox="1"/>
              <p:nvPr/>
            </p:nvSpPr>
            <p:spPr>
              <a:xfrm>
                <a:off x="7212965" y="1316355"/>
                <a:ext cx="4806950" cy="272288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fontAlgn="auto">
                  <a:lnSpc>
                    <a:spcPct val="150000"/>
                  </a:lnSpc>
                </a:pPr>
                <a:r>
                  <a:rPr lang="en-US" altLang="zh-CN" sz="1600">
                    <a:sym typeface="+mn-ea"/>
                  </a:rPr>
                  <a:t>Compared Methods</a:t>
                </a:r>
                <a:r>
                  <a:rPr lang="zh-CN" altLang="en-US" sz="1600">
                    <a:sym typeface="+mn-ea"/>
                  </a:rPr>
                  <a:t>：</a:t>
                </a:r>
              </a:p>
              <a:p>
                <a:pPr marL="285750" indent="-285750" fontAlgn="auto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400">
                    <a:sym typeface="+mn-ea"/>
                  </a:rPr>
                  <a:t>Seq2Seq-GPT</a:t>
                </a:r>
                <a:r>
                  <a:rPr lang="zh-CN" altLang="en-US" sz="1400">
                    <a:sym typeface="+mn-ea"/>
                  </a:rPr>
                  <a:t>：</a:t>
                </a:r>
              </a:p>
              <a:p>
                <a:pPr marL="285750" indent="-285750" fontAlgn="auto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400">
                    <a:sym typeface="+mn-ea"/>
                  </a:rPr>
                  <a:t>Random&amp;C</a:t>
                </a:r>
                <a:r>
                  <a:rPr lang="zh-CN" altLang="en-US" sz="1400">
                    <a:sym typeface="+mn-ea"/>
                  </a:rPr>
                  <a:t>：随机选择因果词生成文本骨架</a:t>
                </a:r>
              </a:p>
              <a:p>
                <a:pPr marL="285750" indent="-285750" fontAlgn="auto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400">
                    <a:sym typeface="+mn-ea"/>
                  </a:rPr>
                  <a:t>LCS&amp;C</a:t>
                </a:r>
                <a:r>
                  <a:rPr lang="zh-CN" altLang="en-US" sz="1400">
                    <a:sym typeface="+mn-ea"/>
                  </a:rPr>
                  <a:t>：使用</a:t>
                </a:r>
                <a:r>
                  <a:rPr lang="en-US" altLang="zh-CN" sz="1400">
                    <a:sym typeface="+mn-ea"/>
                  </a:rPr>
                  <a:t>ground true</a:t>
                </a:r>
                <a:r>
                  <a:rPr lang="zh-CN" altLang="en-US" sz="1400">
                    <a:sym typeface="+mn-ea"/>
                  </a:rPr>
                  <a:t>的文本骨架</a:t>
                </a:r>
              </a:p>
              <a:p>
                <a:pPr marL="285750" indent="-285750" fontAlgn="auto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400">
                    <a:sym typeface="+mn-ea"/>
                  </a:rPr>
                  <a:t>S&amp;C-0.5</a:t>
                </a:r>
                <a:r>
                  <a:rPr lang="zh-CN" altLang="en-US" sz="1400">
                    <a:sym typeface="+mn-ea"/>
                  </a:rPr>
                  <a:t>：</a:t>
                </a:r>
                <a14:m>
                  <m:oMath xmlns:m="http://schemas.openxmlformats.org/officeDocument/2006/math">
                    <m:r>
                      <a:rPr lang="en-US" altLang="zh-CN" sz="1400" i="1"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𝜆</m:t>
                    </m:r>
                    <m:r>
                      <a:rPr lang="en-US" altLang="zh-CN" sz="1400" i="1"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=0.5</m:t>
                    </m:r>
                  </m:oMath>
                </a14:m>
                <a:endParaRPr lang="en-US" altLang="zh-CN" sz="1400" i="1">
                  <a:latin typeface="DejaVu Math TeX Gyre" panose="02000503000000000000" charset="0"/>
                  <a:cs typeface="DejaVu Math TeX Gyre" panose="02000503000000000000" charset="0"/>
                  <a:sym typeface="+mn-ea"/>
                </a:endParaRPr>
              </a:p>
              <a:p>
                <a:pPr marL="285750" indent="-285750" fontAlgn="auto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400">
                    <a:sym typeface="+mn-ea"/>
                  </a:rPr>
                  <a:t>S&amp;C-0.8</a:t>
                </a:r>
                <a:r>
                  <a:rPr lang="zh-CN" altLang="en-US" sz="1400">
                    <a:sym typeface="+mn-ea"/>
                  </a:rPr>
                  <a:t>：</a:t>
                </a:r>
                <a14:m>
                  <m:oMath xmlns:m="http://schemas.openxmlformats.org/officeDocument/2006/math">
                    <m:r>
                      <a:rPr lang="en-US" altLang="zh-CN" sz="1400" i="1"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𝜆</m:t>
                    </m:r>
                    <m:r>
                      <a:rPr lang="en-US" altLang="zh-CN" sz="1400" i="1"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=0.8</m:t>
                    </m:r>
                  </m:oMath>
                </a14:m>
                <a:endParaRPr lang="en-US" altLang="zh-CN" sz="1400" i="1">
                  <a:latin typeface="DejaVu Math TeX Gyre" panose="02000503000000000000" charset="0"/>
                  <a:cs typeface="DejaVu Math TeX Gyre" panose="02000503000000000000" charset="0"/>
                  <a:sym typeface="+mn-ea"/>
                </a:endParaRPr>
              </a:p>
              <a:p>
                <a:pPr marL="285750" indent="-285750" algn="l" fontAlgn="auto">
                  <a:lnSpc>
                    <a:spcPct val="150000"/>
                  </a:lnSpc>
                  <a:buClrTx/>
                  <a:buSzTx/>
                  <a:buFont typeface="Arial" panose="020B0604020202020204" pitchFamily="34" charset="0"/>
                  <a:buChar char="•"/>
                </a:pPr>
                <a:r>
                  <a:rPr lang="en-US" altLang="zh-CN" sz="1400">
                    <a:sym typeface="+mn-ea"/>
                  </a:rPr>
                  <a:t>S&amp;C-w/o-Aug</a:t>
                </a:r>
                <a:r>
                  <a:rPr lang="zh-CN" altLang="en-US" sz="1400">
                    <a:sym typeface="+mn-ea"/>
                  </a:rPr>
                  <a:t>：</a:t>
                </a:r>
                <a14:m>
                  <m:oMath xmlns:m="http://schemas.openxmlformats.org/officeDocument/2006/math">
                    <m:r>
                      <a:rPr lang="en-US" altLang="zh-CN" sz="1400" i="1"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𝜆</m:t>
                    </m:r>
                    <m:r>
                      <a:rPr lang="en-US" altLang="zh-CN" sz="1400" i="1"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=0.8</m:t>
                    </m:r>
                  </m:oMath>
                </a14:m>
                <a:r>
                  <a:rPr lang="en-US" altLang="zh-CN" sz="1400" i="1">
                    <a:latin typeface="DejaVu Math TeX Gyre" panose="02000503000000000000" charset="0"/>
                    <a:cs typeface="DejaVu Math TeX Gyre" panose="02000503000000000000" charset="0"/>
                    <a:sym typeface="+mn-ea"/>
                  </a:rPr>
                  <a:t> </a:t>
                </a:r>
                <a:r>
                  <a:rPr lang="zh-CN" altLang="en-US" sz="1400">
                    <a:sym typeface="+mn-ea"/>
                  </a:rPr>
                  <a:t>且不使用骨架增强</a:t>
                </a:r>
              </a:p>
              <a:p>
                <a:pPr marL="285750" indent="-285750" fontAlgn="auto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zh-CN" altLang="en-US" sz="1400">
                  <a:latin typeface="Arial" panose="020B0604020202020204" pitchFamily="34" charset="0"/>
                  <a:sym typeface="+mn-ea"/>
                </a:endParaRPr>
              </a:p>
            </p:txBody>
          </p:sp>
        </mc:Choice>
        <mc:Fallback xmlns="">
          <p:sp>
            <p:nvSpPr>
              <p:cNvPr id="6" name="文本框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2965" y="1316355"/>
                <a:ext cx="4806950" cy="272288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740"/>
            <a:ext cx="12192000" cy="67005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6780"/>
            <a:ext cx="12192000" cy="504380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9440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1402</TotalTime>
  <Words>1058</Words>
  <Application>Microsoft Macintosh PowerPoint</Application>
  <PresentationFormat>宽屏</PresentationFormat>
  <Paragraphs>91</Paragraphs>
  <Slides>19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Arial</vt:lpstr>
      <vt:lpstr>宋体</vt:lpstr>
      <vt:lpstr>DejaVu Math TeX Gyre</vt:lpstr>
      <vt:lpstr>-apple-system</vt:lpstr>
      <vt:lpstr>Calibri</vt:lpstr>
      <vt:lpstr>Cambria Math</vt:lpstr>
      <vt:lpstr>Office 主题​​</vt:lpstr>
      <vt:lpstr>PowerPoint 演示文稿</vt:lpstr>
      <vt:lpstr>PowerPoint 演示文稿</vt:lpstr>
      <vt:lpstr>数据&amp;符号</vt:lpstr>
      <vt:lpstr>PowerPoint 演示文稿</vt:lpstr>
      <vt:lpstr>Sketch 损失</vt:lpstr>
      <vt:lpstr>实验</vt:lpstr>
      <vt:lpstr>实验</vt:lpstr>
      <vt:lpstr>PowerPoint 演示文稿</vt:lpstr>
      <vt:lpstr>PowerPoint 演示文稿</vt:lpstr>
      <vt:lpstr>PowerPoint 演示文稿</vt:lpstr>
      <vt:lpstr>PowerPoint 演示文稿</vt:lpstr>
      <vt:lpstr>问题引入</vt:lpstr>
      <vt:lpstr>PowerPoint 演示文稿</vt:lpstr>
      <vt:lpstr>后门准则</vt:lpstr>
      <vt:lpstr>PowerPoint 演示文稿</vt:lpstr>
      <vt:lpstr>PowerPoint 演示文稿</vt:lpstr>
      <vt:lpstr>PowerPoint 演示文稿</vt:lpstr>
      <vt:lpstr>总结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岑 黎彬</cp:lastModifiedBy>
  <cp:revision>29</cp:revision>
  <dcterms:created xsi:type="dcterms:W3CDTF">2022-04-17T13:59:15Z</dcterms:created>
  <dcterms:modified xsi:type="dcterms:W3CDTF">2022-04-18T13:47:09Z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2052-4.1.1.6664</vt:lpwstr>
  </property>
  <property fmtid="{D5CDD505-2E9C-101B-9397-08002B2CF9AE}" pid="3" name="ICV">
    <vt:lpwstr>6E936A530F47D6BD7D85566281ADCFF6</vt:lpwstr>
  </property>
</Properties>
</file>

<file path=docProps/thumbnail.jpeg>
</file>